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he Youngest Serif" charset="1" panose="00000500000000000000"/>
      <p:regular r:id="rId24"/>
    </p:embeddedFont>
    <p:embeddedFont>
      <p:font typeface="Open Sauce Italics" charset="1" panose="00000500000000000000"/>
      <p:regular r:id="rId26"/>
    </p:embeddedFont>
    <p:embeddedFont>
      <p:font typeface="Canva Sans Bold" charset="1" panose="020B0803030501040103"/>
      <p:regular r:id="rId27"/>
    </p:embeddedFont>
    <p:embeddedFont>
      <p:font typeface="Canva Sans" charset="1" panose="020B0503030501040103"/>
      <p:regular r:id="rId28"/>
    </p:embeddedFont>
    <p:embeddedFont>
      <p:font typeface="Open Sauce" charset="1" panose="00000500000000000000"/>
      <p:regular r:id="rId30"/>
    </p:embeddedFont>
    <p:embeddedFont>
      <p:font typeface="Open Sauce Bold" charset="1" panose="00000800000000000000"/>
      <p:regular r:id="rId31"/>
    </p:embeddedFont>
    <p:embeddedFont>
      <p:font typeface="Arimo" charset="1" panose="020B0604020202020204"/>
      <p:regular r:id="rId35"/>
    </p:embeddedFont>
    <p:embeddedFont>
      <p:font typeface="Open Sauce Bold Italics" charset="1" panose="00000800000000000000"/>
      <p:regular r:id="rId42"/>
    </p:embeddedFont>
    <p:embeddedFont>
      <p:font typeface="Catchy Mager" charset="1" panose="02000506000000020004"/>
      <p:regular r:id="rId44"/>
    </p:embeddedFont>
    <p:embeddedFont>
      <p:font typeface="Chewy" charset="1" panose="02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notesSlides/notesSlide2.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notesSlides/notesSlide3.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fonts/font35.fntdata" Type="http://schemas.openxmlformats.org/officeDocument/2006/relationships/font"/><Relationship Id="rId36" Target="notesSlides/notesSlide7.xml" Type="http://schemas.openxmlformats.org/officeDocument/2006/relationships/notesSlide"/><Relationship Id="rId37" Target="notesSlides/notesSlide8.xml" Type="http://schemas.openxmlformats.org/officeDocument/2006/relationships/notesSlide"/><Relationship Id="rId38" Target="notesSlides/notesSlide9.xml" Type="http://schemas.openxmlformats.org/officeDocument/2006/relationships/notesSlide"/><Relationship Id="rId39" Target="notesSlides/notesSlide10.xml" Type="http://schemas.openxmlformats.org/officeDocument/2006/relationships/notesSlide"/><Relationship Id="rId4" Target="theme/theme1.xml" Type="http://schemas.openxmlformats.org/officeDocument/2006/relationships/theme"/><Relationship Id="rId40" Target="notesSlides/notesSlide11.xml" Type="http://schemas.openxmlformats.org/officeDocument/2006/relationships/notesSlide"/><Relationship Id="rId41" Target="notesSlides/notesSlide12.xml" Type="http://schemas.openxmlformats.org/officeDocument/2006/relationships/notesSlide"/><Relationship Id="rId42" Target="fonts/font42.fntdata" Type="http://schemas.openxmlformats.org/officeDocument/2006/relationships/font"/><Relationship Id="rId43" Target="notesSlides/notesSlide13.xml" Type="http://schemas.openxmlformats.org/officeDocument/2006/relationships/notesSlide"/><Relationship Id="rId44" Target="fonts/font44.fntdata" Type="http://schemas.openxmlformats.org/officeDocument/2006/relationships/font"/><Relationship Id="rId45" Target="fonts/font45.fntdata" Type="http://schemas.openxmlformats.org/officeDocument/2006/relationships/font"/><Relationship Id="rId46" Target="notesSlides/notesSlide1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this comprehensive presentation on the TempTrek Product Framework and Marketing Strategy. Today, we will dive deep into how TempTrek, an innovative high-tech travel coffee mug, stands out in the market and explore a detailed strategy for reaching and engaging our target audience. Let's begin!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addition to traditional marketing channels, TempTrek will leverage creative and community-driven strategies. Influencer marketing and experiential events help build brand awareness in authentic ways. Content marketing will provide educational resources that align with our product values. Social media contests and guerrilla marketing generate buzz while keeping costs low. By partnering with local communities and supporting eco-friendly initiatives, TempTrek aligns with socially conscious values. These additional channels allow us to diversify our approach and engage customers on multiple levels.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addition to traditional marketing channels, TempTrek will leverage creative and community-driven strategies. Influencer marketing and experiential events help build brand awareness in authentic ways. Content marketing will provide educational resources that align with our product values. Social media contests and guerrilla marketing generate buzz while keeping costs low. By partnering with local communities and supporting eco-friendly initiatives, TempTrek aligns with socially conscious values. These additional channels allow us to diversify our approach and engage customers on multiple levels.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addition to traditional marketing channels, TempTrek will leverage creative and community-driven strategies. Influencer marketing and experiential events help build brand awareness in authentic ways. Content marketing will provide educational resources that align with our product values. Social media contests and guerrilla marketing generate buzz while keeping costs low. By partnering with local communities and supporting eco-friendly initiatives, TempTrek aligns with socially conscious values. These additional channels allow us to diversify our approach and engage customers on multiple levels.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Setting up analytics is crucial for ensuring that marketing campaigns for TempTrek are effective and data-driven. First, all channels need to be identified and mapped out, with tools like Google Analytics and social media insights used for tracking. These tools should be integrated to allow for seamless data collection across platforms. Conversion goals must be clearly defined and monitored regularly through dashboards. Continuous monitoring and optimization are key to improving campaign performance based on real-time insights, enabling the marketing team to make informed decisions and adjust strategies for maximum impact.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this comprehensive presentation on the TempTrek Product Framework and Marketing Strategy. Today, we will dive deep into how TempTrek, an innovative high-tech travel coffee mug, stands out in the market and explore a detailed strategy for reaching and engaging our target audience. Let's begin!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TempTrek Product Framework revolutionizes coffee mug temperature management by introducing eco-friendly and cutting-edge mug innovation that keeps coffee at the perfect temperature all day. Designed for on-the-go individuals.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TempTrek is designed for those who prioritize both convenience and style in their daily routines. Its innovative self-heating technology ensures that your coffee stays at the perfect temperature for up to 8 hours. Whether you’re on the go or at your desk, the ergonomic design and easy-to-read temperature display make it user-friendly. Plus, with its long battery life, USB rechargeability, and leak-proof design, TempTrek is the ultimate companion for coffee lovers. Durability and ease of cleaning further enhance its appeal, making it an everyday essential for busy professionals, adventurers, and more.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TempTrek business model is built around key partnerships, strategic activities, and a resource-driven approach. Collaborations with manufacturers and suppliers ensure the seamless development and distribution of TempTrek products. Core activities like product development, marketing, and supply chain management are designed to keep TempTrek at the forefront of the market. Our value propositions focus on luxury, style, and convenience, appealing to a diverse customer base. By maintaining strong customer relationships through loyalty programs and personalized support, we aim to build a lasting brand presence across multiple channels, from online stores to retail partnerships.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TempTrek business model is built around key partnerships, strategic activities, and a resource-driven approach. Collaborations with manufacturers and suppliers ensure the seamless development and distribution of TempTrek products. Core activities like product development, marketing, and supply chain management are designed to keep TempTrek at the forefront of the market. Our value propositions focus on luxury, style, and convenience, appealing to a diverse customer base. By maintaining strong customer relationships through loyalty programs and personalized support, we aim to build a lasting brand presence across multiple channels, from online stores to retail partnerships.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value matrix provides a strategic overview of how different features of TempTrek are prioritized across various customer segments. For busy professionals and adventurers, features like self-heating technology and long battery life are crucial. Meanwhile, fashion-forward individuals and luxury seekers place a premium on the ergonomic design and style. The matrix helps us align our product offerings with what truly matters to each segment, ensuring that TempTrek meets the specific needs and preferences of diverse groups.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TempTrek’s target audience is diverse, ranging from busy professionals who need convenience to eco-conscious consumers who prioritize sustainability. The product’s unique features—like self-heating technology, ergonomic design, and stylish appearance—cater to a wide range of preferences. Adventure enthusiasts, for example, value durability and long battery life, while fashion-forward individuals appreciate the sleek design. Each segment is carefully considered in our marketing strategy to ensure TempTrek resonates with their specific needs.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marketing strategy is tailored to effectively reach each customer segment by leveraging the channels they are most active on. For busy professionals, LinkedIn and content marketing play crucial roles, while adventure enthusiasts are engaged via Instagram and influencer campaigns. Health-conscious parents are targeted through platforms like Pinterest and specialized blogs. Fashion-forward individuals and luxury seekers are attracted through visual platforms like TikTok and Instagram. Meanwhile, eco-conscious consumers resonate with sustainable messaging through relevant blogs and community engagement. This segmented approach ensures TempTrek speaks directly to the diverse audience it serves.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marketing strategy is tailored to effectively reach each customer segment by leveraging the channels they are most active on. For busy professionals, LinkedIn and content marketing play crucial roles, while adventure enthusiasts are engaged via Instagram and influencer campaigns. Health-conscious parents are targeted through platforms like Pinterest and specialized blogs. Fashion-forward individuals and luxury seekers are attracted through visual platforms like TikTok and Instagram. Meanwhile, eco-conscious consumers resonate with sustainable messaging through relevant blogs and community engagement. This segmented approach ensures TempTrek speaks directly to the diverse audience it serves.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9.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11986" y="-3622493"/>
            <a:ext cx="17531986" cy="17531986"/>
          </a:xfrm>
          <a:custGeom>
            <a:avLst/>
            <a:gdLst/>
            <a:ahLst/>
            <a:cxnLst/>
            <a:rect r="r" b="b" t="t" l="l"/>
            <a:pathLst>
              <a:path h="17531986" w="17531986">
                <a:moveTo>
                  <a:pt x="0" y="0"/>
                </a:moveTo>
                <a:lnTo>
                  <a:pt x="17531986" y="0"/>
                </a:lnTo>
                <a:lnTo>
                  <a:pt x="17531986" y="17531986"/>
                </a:lnTo>
                <a:lnTo>
                  <a:pt x="0" y="17531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409700" y="3164205"/>
            <a:ext cx="9120565" cy="4158615"/>
          </a:xfrm>
          <a:prstGeom prst="rect">
            <a:avLst/>
          </a:prstGeom>
        </p:spPr>
        <p:txBody>
          <a:bodyPr anchor="t" rtlCol="false" tIns="0" lIns="0" bIns="0" rIns="0">
            <a:spAutoFit/>
          </a:bodyPr>
          <a:lstStyle/>
          <a:p>
            <a:pPr algn="l" marL="0" indent="0" lvl="0">
              <a:lnSpc>
                <a:spcPts val="10725"/>
              </a:lnSpc>
            </a:pPr>
            <a:r>
              <a:rPr lang="en-US" sz="10725">
                <a:solidFill>
                  <a:srgbClr val="F7F6F5"/>
                </a:solidFill>
                <a:latin typeface="The Youngest Serif"/>
                <a:ea typeface="The Youngest Serif"/>
                <a:cs typeface="The Youngest Serif"/>
                <a:sym typeface="The Youngest Serif"/>
              </a:rPr>
              <a:t>TEMPTREK PRODUCT FRAMEWORK</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865119" y="844433"/>
            <a:ext cx="6394181" cy="8577993"/>
            <a:chOff x="0" y="0"/>
            <a:chExt cx="1684064" cy="2259225"/>
          </a:xfrm>
        </p:grpSpPr>
        <p:sp>
          <p:nvSpPr>
            <p:cNvPr name="Freeform 3" id="3"/>
            <p:cNvSpPr/>
            <p:nvPr/>
          </p:nvSpPr>
          <p:spPr>
            <a:xfrm flipH="false" flipV="false" rot="0">
              <a:off x="0" y="0"/>
              <a:ext cx="1684064" cy="2259225"/>
            </a:xfrm>
            <a:custGeom>
              <a:avLst/>
              <a:gdLst/>
              <a:ahLst/>
              <a:cxnLst/>
              <a:rect r="r" b="b" t="t" l="l"/>
              <a:pathLst>
                <a:path h="2259225" w="1684064">
                  <a:moveTo>
                    <a:pt x="0" y="0"/>
                  </a:moveTo>
                  <a:lnTo>
                    <a:pt x="1684064" y="0"/>
                  </a:lnTo>
                  <a:lnTo>
                    <a:pt x="1684064" y="2259225"/>
                  </a:lnTo>
                  <a:lnTo>
                    <a:pt x="0" y="2259225"/>
                  </a:lnTo>
                  <a:close/>
                </a:path>
              </a:pathLst>
            </a:custGeom>
            <a:gradFill rotWithShape="true">
              <a:gsLst>
                <a:gs pos="0">
                  <a:srgbClr val="FEBF11">
                    <a:alpha val="100000"/>
                  </a:srgbClr>
                </a:gs>
                <a:gs pos="50000">
                  <a:srgbClr val="5A3504">
                    <a:alpha val="100000"/>
                  </a:srgbClr>
                </a:gs>
                <a:gs pos="100000">
                  <a:srgbClr val="5C3706">
                    <a:alpha val="100000"/>
                  </a:srgbClr>
                </a:gs>
              </a:gsLst>
              <a:lin ang="0"/>
            </a:gradFill>
          </p:spPr>
        </p:sp>
        <p:sp>
          <p:nvSpPr>
            <p:cNvPr name="TextBox 4" id="4"/>
            <p:cNvSpPr txBox="true"/>
            <p:nvPr/>
          </p:nvSpPr>
          <p:spPr>
            <a:xfrm>
              <a:off x="0" y="-76200"/>
              <a:ext cx="1684064" cy="2335425"/>
            </a:xfrm>
            <a:prstGeom prst="rect">
              <a:avLst/>
            </a:prstGeom>
          </p:spPr>
          <p:txBody>
            <a:bodyPr anchor="ctr" rtlCol="false" tIns="50800" lIns="50800" bIns="50800" rIns="50800"/>
            <a:lstStyle/>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Influencer Marketing</a:t>
              </a:r>
            </a:p>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Experiential Marketing</a:t>
              </a:r>
            </a:p>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Content Marketing</a:t>
              </a:r>
            </a:p>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Social Media Contests</a:t>
              </a:r>
            </a:p>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Community Partnerships</a:t>
              </a:r>
            </a:p>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Cause Marketing</a:t>
              </a:r>
            </a:p>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Guerrilla Marketing</a:t>
              </a:r>
            </a:p>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Referral Programs</a:t>
              </a:r>
            </a:p>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User-Generated Content Campaigns</a:t>
              </a:r>
            </a:p>
            <a:p>
              <a:pPr algn="l" marL="773835" indent="-386917" lvl="1">
                <a:lnSpc>
                  <a:spcPts val="5017"/>
                </a:lnSpc>
                <a:buFont typeface="Arial"/>
                <a:buChar char="•"/>
              </a:pPr>
              <a:r>
                <a:rPr lang="en-US" sz="3584">
                  <a:solidFill>
                    <a:srgbClr val="FFFFFF"/>
                  </a:solidFill>
                  <a:latin typeface="Open Sauce"/>
                  <a:ea typeface="Open Sauce"/>
                  <a:cs typeface="Open Sauce"/>
                  <a:sym typeface="Open Sauce"/>
                </a:rPr>
                <a:t>Personalized Marketing</a:t>
              </a:r>
            </a:p>
            <a:p>
              <a:pPr algn="l">
                <a:lnSpc>
                  <a:spcPts val="4457"/>
                </a:lnSpc>
              </a:pPr>
            </a:p>
          </p:txBody>
        </p:sp>
      </p:grpSp>
      <p:sp>
        <p:nvSpPr>
          <p:cNvPr name="TextBox 5" id="5"/>
          <p:cNvSpPr txBox="true"/>
          <p:nvPr/>
        </p:nvSpPr>
        <p:spPr>
          <a:xfrm rot="0">
            <a:off x="1028700" y="2427591"/>
            <a:ext cx="7793031" cy="4916811"/>
          </a:xfrm>
          <a:prstGeom prst="rect">
            <a:avLst/>
          </a:prstGeom>
        </p:spPr>
        <p:txBody>
          <a:bodyPr anchor="t" rtlCol="false" tIns="0" lIns="0" bIns="0" rIns="0">
            <a:spAutoFit/>
          </a:bodyPr>
          <a:lstStyle/>
          <a:p>
            <a:pPr algn="l">
              <a:lnSpc>
                <a:spcPts val="11000"/>
              </a:lnSpc>
            </a:pPr>
            <a:r>
              <a:rPr lang="en-US" sz="10000">
                <a:solidFill>
                  <a:srgbClr val="F7F6F5"/>
                </a:solidFill>
                <a:latin typeface="Open Sauce"/>
                <a:ea typeface="Open Sauce"/>
                <a:cs typeface="Open Sauce"/>
                <a:sym typeface="Open Sauce"/>
              </a:rPr>
              <a:t>ADDITIONAL MARKETING CHANNELS</a:t>
            </a:r>
          </a:p>
          <a:p>
            <a:pPr algn="l" marL="0" indent="0" lvl="0">
              <a:lnSpc>
                <a:spcPts val="5830"/>
              </a:lnSpc>
            </a:pPr>
          </a:p>
        </p:txBody>
      </p:sp>
      <p:sp>
        <p:nvSpPr>
          <p:cNvPr name="TextBox 6" id="6"/>
          <p:cNvSpPr txBox="true"/>
          <p:nvPr/>
        </p:nvSpPr>
        <p:spPr>
          <a:xfrm rot="0">
            <a:off x="1028700" y="7494919"/>
            <a:ext cx="7793031" cy="450215"/>
          </a:xfrm>
          <a:prstGeom prst="rect">
            <a:avLst/>
          </a:prstGeom>
        </p:spPr>
        <p:txBody>
          <a:bodyPr anchor="t" rtlCol="false" tIns="0" lIns="0" bIns="0" rIns="0">
            <a:spAutoFit/>
          </a:bodyPr>
          <a:lstStyle/>
          <a:p>
            <a:pPr algn="l" marL="0" indent="0" lvl="0">
              <a:lnSpc>
                <a:spcPts val="3520"/>
              </a:lnSpc>
            </a:pPr>
            <a:r>
              <a:rPr lang="en-US" sz="3200">
                <a:solidFill>
                  <a:srgbClr val="F7F6F5"/>
                </a:solidFill>
                <a:latin typeface="Open Sauce"/>
                <a:ea typeface="Open Sauce"/>
                <a:cs typeface="Open Sauce"/>
                <a:sym typeface="Open Sauce"/>
              </a:rPr>
              <a:t>‘</a:t>
            </a:r>
            <a:r>
              <a:rPr lang="en-US" sz="3200">
                <a:solidFill>
                  <a:srgbClr val="F7F6F5"/>
                </a:solidFill>
                <a:latin typeface="Open Sauce Bold"/>
                <a:ea typeface="Open Sauce Bold"/>
                <a:cs typeface="Open Sauce Bold"/>
                <a:sym typeface="Open Sauce Bold"/>
              </a:rPr>
              <a:t>TempTrek </a:t>
            </a:r>
            <a:r>
              <a:rPr lang="en-US" sz="3200">
                <a:solidFill>
                  <a:srgbClr val="F7F6F5"/>
                </a:solidFill>
                <a:latin typeface="Open Sauce"/>
                <a:ea typeface="Open Sauce"/>
                <a:cs typeface="Open Sauce"/>
                <a:sym typeface="Open Sauce"/>
              </a:rPr>
              <a:t>- Beyond The Perfect Sip’</a:t>
            </a:r>
            <a:r>
              <a:rPr lang="en-US" sz="3200">
                <a:solidFill>
                  <a:srgbClr val="F7F6F5"/>
                </a:solidFill>
                <a:latin typeface="Open Sauce"/>
                <a:ea typeface="Open Sauce"/>
                <a:cs typeface="Open Sauce"/>
                <a:sym typeface="Open Sauce"/>
              </a:rPr>
              <a:t> </a:t>
            </a: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707672" y="343264"/>
          <a:ext cx="9194570" cy="9600471"/>
        </p:xfrm>
        <a:graphic>
          <a:graphicData uri="http://schemas.openxmlformats.org/drawingml/2006/table">
            <a:tbl>
              <a:tblPr/>
              <a:tblGrid>
                <a:gridCol w="3798527"/>
                <a:gridCol w="5396043"/>
              </a:tblGrid>
              <a:tr h="1729136">
                <a:tc>
                  <a:txBody>
                    <a:bodyPr anchor="t" rtlCol="false"/>
                    <a:lstStyle/>
                    <a:p>
                      <a:pPr algn="ctr">
                        <a:lnSpc>
                          <a:spcPts val="3359"/>
                        </a:lnSpc>
                        <a:defRPr/>
                      </a:pPr>
                      <a:r>
                        <a:rPr lang="en-US" sz="2399">
                          <a:solidFill>
                            <a:srgbClr val="000000"/>
                          </a:solidFill>
                          <a:latin typeface="Open Sauce Bold"/>
                          <a:ea typeface="Open Sauce Bold"/>
                          <a:cs typeface="Open Sauce Bold"/>
                          <a:sym typeface="Open Sauce Bold"/>
                        </a:rPr>
                        <a:t>Social Media: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l">
                        <a:lnSpc>
                          <a:spcPts val="2519"/>
                        </a:lnSpc>
                        <a:defRPr/>
                      </a:pPr>
                      <a:r>
                        <a:rPr lang="en-US" sz="1799">
                          <a:solidFill>
                            <a:srgbClr val="000000"/>
                          </a:solidFill>
                          <a:latin typeface="Open Sauce Bold"/>
                          <a:ea typeface="Open Sauce Bold"/>
                          <a:cs typeface="Open Sauce Bold"/>
                          <a:sym typeface="Open Sauce Bold"/>
                        </a:rPr>
                        <a:t>Impressions, Engagement Rate, CTR, Conversion Rate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1589404">
                <a:tc>
                  <a:txBody>
                    <a:bodyPr anchor="t" rtlCol="false"/>
                    <a:lstStyle/>
                    <a:p>
                      <a:pPr algn="ctr">
                        <a:lnSpc>
                          <a:spcPts val="3219"/>
                        </a:lnSpc>
                        <a:defRPr/>
                      </a:pPr>
                      <a:r>
                        <a:rPr lang="en-US" sz="2299">
                          <a:solidFill>
                            <a:srgbClr val="000000"/>
                          </a:solidFill>
                          <a:latin typeface="Open Sauce"/>
                          <a:ea typeface="Open Sauce"/>
                          <a:cs typeface="Open Sauce"/>
                          <a:sym typeface="Open Sauce"/>
                        </a:rPr>
                        <a:t>Email Marketing</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659"/>
                        </a:lnSpc>
                        <a:defRPr/>
                      </a:pPr>
                      <a:r>
                        <a:rPr lang="en-US" sz="1899">
                          <a:solidFill>
                            <a:srgbClr val="000000"/>
                          </a:solidFill>
                          <a:latin typeface="Open Sauce"/>
                          <a:ea typeface="Open Sauce"/>
                          <a:cs typeface="Open Sauce"/>
                          <a:sym typeface="Open Sauce"/>
                        </a:rPr>
                        <a:t>Open Rate, CTR, Conversion RatBounce Rate, Unsubscribe Rate</a:t>
                      </a:r>
                      <a:endParaRPr lang="en-US" sz="1100"/>
                    </a:p>
                    <a:p>
                      <a:pPr algn="l">
                        <a:lnSpc>
                          <a:spcPts val="265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210975">
                <a:tc>
                  <a:txBody>
                    <a:bodyPr anchor="t" rtlCol="false"/>
                    <a:lstStyle/>
                    <a:p>
                      <a:pPr algn="ctr">
                        <a:lnSpc>
                          <a:spcPts val="3079"/>
                        </a:lnSpc>
                        <a:defRPr/>
                      </a:pPr>
                      <a:r>
                        <a:rPr lang="en-US" sz="2199">
                          <a:solidFill>
                            <a:srgbClr val="000000"/>
                          </a:solidFill>
                          <a:latin typeface="Open Sauce"/>
                          <a:ea typeface="Open Sauce"/>
                          <a:cs typeface="Open Sauce"/>
                          <a:sym typeface="Open Sauce"/>
                        </a:rPr>
                        <a:t>Content Marketing</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659"/>
                        </a:lnSpc>
                        <a:defRPr/>
                      </a:pPr>
                      <a:r>
                        <a:rPr lang="en-US" sz="1899">
                          <a:solidFill>
                            <a:srgbClr val="000000"/>
                          </a:solidFill>
                          <a:latin typeface="Open Sauce"/>
                          <a:ea typeface="Open Sauce"/>
                          <a:cs typeface="Open Sauce"/>
                          <a:sym typeface="Open Sauce"/>
                        </a:rPr>
                        <a:t>Website Traffic, Time on Page, Bounce Rate, Social Shares, Backlinks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167725">
                <a:tc>
                  <a:txBody>
                    <a:bodyPr anchor="t" rtlCol="false"/>
                    <a:lstStyle/>
                    <a:p>
                      <a:pPr algn="ctr">
                        <a:lnSpc>
                          <a:spcPts val="3079"/>
                        </a:lnSpc>
                        <a:defRPr/>
                      </a:pPr>
                      <a:r>
                        <a:rPr lang="en-US" sz="2199">
                          <a:solidFill>
                            <a:srgbClr val="000000"/>
                          </a:solidFill>
                          <a:latin typeface="Open Sauce"/>
                          <a:ea typeface="Open Sauce"/>
                          <a:cs typeface="Open Sauce"/>
                          <a:sym typeface="Open Sauce"/>
                        </a:rPr>
                        <a:t>Influencer Marketing</a:t>
                      </a:r>
                      <a:r>
                        <a:rPr lang="en-US" sz="2199">
                          <a:solidFill>
                            <a:srgbClr val="000000"/>
                          </a:solidFill>
                          <a:latin typeface="Open Sauce"/>
                          <a:ea typeface="Open Sauce"/>
                          <a:cs typeface="Open Sauce"/>
                          <a:sym typeface="Open Sauce"/>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519"/>
                        </a:lnSpc>
                        <a:defRPr/>
                      </a:pPr>
                      <a:r>
                        <a:rPr lang="en-US" sz="1799">
                          <a:solidFill>
                            <a:srgbClr val="000000"/>
                          </a:solidFill>
                          <a:latin typeface="Open Sauce"/>
                          <a:ea typeface="Open Sauce"/>
                          <a:cs typeface="Open Sauce"/>
                          <a:sym typeface="Open Sauce"/>
                        </a:rPr>
                        <a:t>Engagement Rate, Reach, Impressions, Referral Traffic, Conversion Rate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167725">
                <a:tc>
                  <a:txBody>
                    <a:bodyPr anchor="t" rtlCol="false"/>
                    <a:lstStyle/>
                    <a:p>
                      <a:pPr algn="ctr">
                        <a:lnSpc>
                          <a:spcPts val="2799"/>
                        </a:lnSpc>
                        <a:defRPr/>
                      </a:pPr>
                      <a:r>
                        <a:rPr lang="en-US" sz="1999">
                          <a:solidFill>
                            <a:srgbClr val="000000"/>
                          </a:solidFill>
                          <a:latin typeface="Open Sauce"/>
                          <a:ea typeface="Open Sauce"/>
                          <a:cs typeface="Open Sauce"/>
                          <a:sym typeface="Open Sauce"/>
                        </a:rPr>
                        <a:t>Paid Advertising</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519"/>
                        </a:lnSpc>
                        <a:defRPr/>
                      </a:pPr>
                      <a:r>
                        <a:rPr lang="en-US" sz="1799">
                          <a:solidFill>
                            <a:srgbClr val="000000"/>
                          </a:solidFill>
                          <a:latin typeface="Open Sauce"/>
                          <a:ea typeface="Open Sauce"/>
                          <a:cs typeface="Open Sauce"/>
                          <a:sym typeface="Open Sauce"/>
                        </a:rPr>
                        <a:t>CTR, Conversion Rate, ROI</a:t>
                      </a:r>
                      <a:endParaRPr lang="en-US" sz="1100"/>
                    </a:p>
                    <a:p>
                      <a:pPr algn="l">
                        <a:lnSpc>
                          <a:spcPts val="251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210975">
                <a:tc>
                  <a:txBody>
                    <a:bodyPr anchor="t" rtlCol="false"/>
                    <a:lstStyle/>
                    <a:p>
                      <a:pPr algn="ctr">
                        <a:lnSpc>
                          <a:spcPts val="2659"/>
                        </a:lnSpc>
                        <a:defRPr/>
                      </a:pPr>
                      <a:r>
                        <a:rPr lang="en-US" sz="1899">
                          <a:solidFill>
                            <a:srgbClr val="000000"/>
                          </a:solidFill>
                          <a:latin typeface="Open Sauce"/>
                          <a:ea typeface="Open Sauce"/>
                          <a:cs typeface="Open Sauce"/>
                          <a:sym typeface="Open Sauce"/>
                        </a:rPr>
                        <a:t>Referral Programs</a:t>
                      </a:r>
                      <a:r>
                        <a:rPr lang="en-US" sz="1899">
                          <a:solidFill>
                            <a:srgbClr val="000000"/>
                          </a:solidFill>
                          <a:latin typeface="Open Sauce"/>
                          <a:ea typeface="Open Sauce"/>
                          <a:cs typeface="Open Sauce"/>
                          <a:sym typeface="Open Sauce"/>
                        </a:rPr>
                        <a:t>: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659"/>
                        </a:lnSpc>
                        <a:defRPr/>
                      </a:pPr>
                      <a:r>
                        <a:rPr lang="en-US" sz="1899">
                          <a:solidFill>
                            <a:srgbClr val="000000"/>
                          </a:solidFill>
                          <a:latin typeface="Open Sauce"/>
                          <a:ea typeface="Open Sauce"/>
                          <a:cs typeface="Open Sauce"/>
                          <a:sym typeface="Open Sauce"/>
                        </a:rPr>
                        <a:t>Referral Traffic, Conversion Rate, Referral Rate, CLV, CPA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524531">
                <a:tc>
                  <a:txBody>
                    <a:bodyPr anchor="t" rtlCol="false"/>
                    <a:lstStyle/>
                    <a:p>
                      <a:pPr algn="ctr">
                        <a:lnSpc>
                          <a:spcPts val="2939"/>
                        </a:lnSpc>
                        <a:defRPr/>
                      </a:pPr>
                      <a:r>
                        <a:rPr lang="en-US" sz="2099">
                          <a:solidFill>
                            <a:srgbClr val="000000"/>
                          </a:solidFill>
                          <a:latin typeface="Open Sauce"/>
                          <a:ea typeface="Open Sauce"/>
                          <a:cs typeface="Open Sauce"/>
                          <a:sym typeface="Open Sauce"/>
                        </a:rPr>
                        <a:t>Experiential Marketing</a:t>
                      </a:r>
                      <a:r>
                        <a:rPr lang="en-US" sz="2099">
                          <a:solidFill>
                            <a:srgbClr val="000000"/>
                          </a:solidFill>
                          <a:latin typeface="Open Sauce"/>
                          <a:ea typeface="Open Sauce"/>
                          <a:cs typeface="Open Sauce"/>
                          <a:sym typeface="Open Sauce"/>
                        </a:rPr>
                        <a: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519"/>
                        </a:lnSpc>
                        <a:defRPr/>
                      </a:pPr>
                      <a:r>
                        <a:rPr lang="en-US" sz="1799">
                          <a:solidFill>
                            <a:srgbClr val="000000"/>
                          </a:solidFill>
                          <a:latin typeface="Open Sauce"/>
                          <a:ea typeface="Open Sauce"/>
                          <a:cs typeface="Open Sauce"/>
                          <a:sym typeface="Open Sauce"/>
                        </a:rPr>
                        <a:t>Event Attendance, Engagement Rate, Lead Generation, Social Media Mentions, Post-Event Surveys, Conversion Rate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3" id="3"/>
          <p:cNvSpPr txBox="true"/>
          <p:nvPr/>
        </p:nvSpPr>
        <p:spPr>
          <a:xfrm rot="0">
            <a:off x="361029" y="2227122"/>
            <a:ext cx="7793031" cy="3160799"/>
          </a:xfrm>
          <a:prstGeom prst="rect">
            <a:avLst/>
          </a:prstGeom>
        </p:spPr>
        <p:txBody>
          <a:bodyPr anchor="t" rtlCol="false" tIns="0" lIns="0" bIns="0" rIns="0">
            <a:spAutoFit/>
          </a:bodyPr>
          <a:lstStyle/>
          <a:p>
            <a:pPr algn="l">
              <a:lnSpc>
                <a:spcPts val="9887"/>
              </a:lnSpc>
            </a:pPr>
            <a:r>
              <a:rPr lang="en-US" sz="8988">
                <a:solidFill>
                  <a:srgbClr val="F7F6F5"/>
                </a:solidFill>
                <a:latin typeface="Open Sauce"/>
                <a:ea typeface="Open Sauce"/>
                <a:cs typeface="Open Sauce"/>
                <a:sym typeface="Open Sauce"/>
              </a:rPr>
              <a:t>KEY METRICS TO TRACK</a:t>
            </a:r>
          </a:p>
          <a:p>
            <a:pPr algn="l" marL="0" indent="0" lvl="0">
              <a:lnSpc>
                <a:spcPts val="5241"/>
              </a:lnSpc>
            </a:pPr>
          </a:p>
        </p:txBody>
      </p:sp>
      <p:sp>
        <p:nvSpPr>
          <p:cNvPr name="TextBox 4" id="4"/>
          <p:cNvSpPr txBox="true"/>
          <p:nvPr/>
        </p:nvSpPr>
        <p:spPr>
          <a:xfrm rot="0">
            <a:off x="361029" y="7099262"/>
            <a:ext cx="7793031" cy="450215"/>
          </a:xfrm>
          <a:prstGeom prst="rect">
            <a:avLst/>
          </a:prstGeom>
        </p:spPr>
        <p:txBody>
          <a:bodyPr anchor="t" rtlCol="false" tIns="0" lIns="0" bIns="0" rIns="0">
            <a:spAutoFit/>
          </a:bodyPr>
          <a:lstStyle/>
          <a:p>
            <a:pPr algn="l" marL="0" indent="0" lvl="0">
              <a:lnSpc>
                <a:spcPts val="3520"/>
              </a:lnSpc>
            </a:pPr>
            <a:r>
              <a:rPr lang="en-US" sz="3200">
                <a:solidFill>
                  <a:srgbClr val="F7F6F5"/>
                </a:solidFill>
                <a:latin typeface="Open Sauce"/>
                <a:ea typeface="Open Sauce"/>
                <a:cs typeface="Open Sauce"/>
                <a:sym typeface="Open Sauce"/>
              </a:rPr>
              <a:t>‘</a:t>
            </a:r>
            <a:r>
              <a:rPr lang="en-US" sz="3200">
                <a:solidFill>
                  <a:srgbClr val="F7F6F5"/>
                </a:solidFill>
                <a:latin typeface="Open Sauce Bold"/>
                <a:ea typeface="Open Sauce Bold"/>
                <a:cs typeface="Open Sauce Bold"/>
                <a:sym typeface="Open Sauce Bold"/>
              </a:rPr>
              <a:t>TempTrek </a:t>
            </a:r>
            <a:r>
              <a:rPr lang="en-US" sz="3200">
                <a:solidFill>
                  <a:srgbClr val="F7F6F5"/>
                </a:solidFill>
                <a:latin typeface="Open Sauce"/>
                <a:ea typeface="Open Sauce"/>
                <a:cs typeface="Open Sauce"/>
                <a:sym typeface="Open Sauce"/>
              </a:rPr>
              <a:t>- Beyond The Perfect Sip’</a:t>
            </a:r>
            <a:r>
              <a:rPr lang="en-US" sz="3200">
                <a:solidFill>
                  <a:srgbClr val="F7F6F5"/>
                </a:solidFill>
                <a:latin typeface="Open Sauce"/>
                <a:ea typeface="Open Sauce"/>
                <a:cs typeface="Open Sauce"/>
                <a:sym typeface="Open Sauce"/>
              </a:rPr>
              <a:t> </a:t>
            </a: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024348" y="674332"/>
            <a:ext cx="7680066" cy="8938336"/>
            <a:chOff x="0" y="0"/>
            <a:chExt cx="2022733" cy="2354130"/>
          </a:xfrm>
        </p:grpSpPr>
        <p:sp>
          <p:nvSpPr>
            <p:cNvPr name="Freeform 3" id="3"/>
            <p:cNvSpPr/>
            <p:nvPr/>
          </p:nvSpPr>
          <p:spPr>
            <a:xfrm flipH="false" flipV="false" rot="0">
              <a:off x="0" y="0"/>
              <a:ext cx="2022733" cy="2354130"/>
            </a:xfrm>
            <a:custGeom>
              <a:avLst/>
              <a:gdLst/>
              <a:ahLst/>
              <a:cxnLst/>
              <a:rect r="r" b="b" t="t" l="l"/>
              <a:pathLst>
                <a:path h="2354130" w="2022733">
                  <a:moveTo>
                    <a:pt x="0" y="0"/>
                  </a:moveTo>
                  <a:lnTo>
                    <a:pt x="2022733" y="0"/>
                  </a:lnTo>
                  <a:lnTo>
                    <a:pt x="2022733" y="2354130"/>
                  </a:lnTo>
                  <a:lnTo>
                    <a:pt x="0" y="2354130"/>
                  </a:lnTo>
                  <a:close/>
                </a:path>
              </a:pathLst>
            </a:custGeom>
            <a:gradFill rotWithShape="true">
              <a:gsLst>
                <a:gs pos="0">
                  <a:srgbClr val="FEBF11">
                    <a:alpha val="100000"/>
                  </a:srgbClr>
                </a:gs>
                <a:gs pos="50000">
                  <a:srgbClr val="5A3504">
                    <a:alpha val="100000"/>
                  </a:srgbClr>
                </a:gs>
                <a:gs pos="100000">
                  <a:srgbClr val="5C3706">
                    <a:alpha val="100000"/>
                  </a:srgbClr>
                </a:gs>
              </a:gsLst>
              <a:lin ang="0"/>
            </a:gradFill>
          </p:spPr>
        </p:sp>
        <p:sp>
          <p:nvSpPr>
            <p:cNvPr name="TextBox 4" id="4"/>
            <p:cNvSpPr txBox="true"/>
            <p:nvPr/>
          </p:nvSpPr>
          <p:spPr>
            <a:xfrm>
              <a:off x="0" y="-76200"/>
              <a:ext cx="2022733" cy="2430330"/>
            </a:xfrm>
            <a:prstGeom prst="rect">
              <a:avLst/>
            </a:prstGeom>
          </p:spPr>
          <p:txBody>
            <a:bodyPr anchor="ctr" rtlCol="false" tIns="50800" lIns="50800" bIns="50800" rIns="50800"/>
            <a:lstStyle/>
            <a:p>
              <a:pPr algn="l" marL="773835" indent="-386917" lvl="1">
                <a:lnSpc>
                  <a:spcPts val="5017"/>
                </a:lnSpc>
                <a:buFont typeface="Arial"/>
                <a:buChar char="•"/>
              </a:pPr>
              <a:r>
                <a:rPr lang="en-US" sz="3584">
                  <a:solidFill>
                    <a:srgbClr val="FFFFFF"/>
                  </a:solidFill>
                  <a:latin typeface="Open Sauce Bold Italics"/>
                  <a:ea typeface="Open Sauce Bold Italics"/>
                  <a:cs typeface="Open Sauce Bold Italics"/>
                  <a:sym typeface="Open Sauce Bold Italics"/>
                </a:rPr>
                <a:t>Identify Channels</a:t>
              </a:r>
              <a:r>
                <a:rPr lang="en-US" sz="3584">
                  <a:solidFill>
                    <a:srgbClr val="FFFFFF"/>
                  </a:solidFill>
                  <a:latin typeface="Open Sauce"/>
                  <a:ea typeface="Open Sauce"/>
                  <a:cs typeface="Open Sauce"/>
                  <a:sym typeface="Open Sauce"/>
                </a:rPr>
                <a:t>: List all marketing channels</a:t>
              </a:r>
            </a:p>
            <a:p>
              <a:pPr algn="l" marL="773835" indent="-386917" lvl="1">
                <a:lnSpc>
                  <a:spcPts val="5017"/>
                </a:lnSpc>
                <a:buFont typeface="Arial"/>
                <a:buChar char="•"/>
              </a:pPr>
              <a:r>
                <a:rPr lang="en-US" sz="3584">
                  <a:solidFill>
                    <a:srgbClr val="FFFFFF"/>
                  </a:solidFill>
                  <a:latin typeface="Open Sauce Bold Italics"/>
                  <a:ea typeface="Open Sauce Bold Italics"/>
                  <a:cs typeface="Open Sauce Bold Italics"/>
                  <a:sym typeface="Open Sauce Bold Italics"/>
                </a:rPr>
                <a:t>Implement Trackers:</a:t>
              </a:r>
              <a:r>
                <a:rPr lang="en-US" sz="3584">
                  <a:solidFill>
                    <a:srgbClr val="FFFFFF"/>
                  </a:solidFill>
                  <a:latin typeface="Open Sauce"/>
                  <a:ea typeface="Open Sauce"/>
                  <a:cs typeface="Open Sauce"/>
                  <a:sym typeface="Open Sauce"/>
                </a:rPr>
                <a:t> Use specific tools for each channel</a:t>
              </a:r>
            </a:p>
            <a:p>
              <a:pPr algn="l" marL="773835" indent="-386917" lvl="1">
                <a:lnSpc>
                  <a:spcPts val="5017"/>
                </a:lnSpc>
                <a:buFont typeface="Arial"/>
                <a:buChar char="•"/>
              </a:pPr>
              <a:r>
                <a:rPr lang="en-US" sz="3584">
                  <a:solidFill>
                    <a:srgbClr val="FFFFFF"/>
                  </a:solidFill>
                  <a:latin typeface="Open Sauce Bold Italics"/>
                  <a:ea typeface="Open Sauce Bold Italics"/>
                  <a:cs typeface="Open Sauce Bold Italics"/>
                  <a:sym typeface="Open Sauce Bold Italics"/>
                </a:rPr>
                <a:t>Integrate Tools</a:t>
              </a:r>
              <a:r>
                <a:rPr lang="en-US" sz="3584">
                  <a:solidFill>
                    <a:srgbClr val="FFFFFF"/>
                  </a:solidFill>
                  <a:latin typeface="Open Sauce"/>
                  <a:ea typeface="Open Sauce"/>
                  <a:cs typeface="Open Sauce"/>
                  <a:sym typeface="Open Sauce"/>
                </a:rPr>
                <a:t>: Connect analytics tools with other platforms</a:t>
              </a:r>
            </a:p>
            <a:p>
              <a:pPr algn="l" marL="773835" indent="-386917" lvl="1">
                <a:lnSpc>
                  <a:spcPts val="5017"/>
                </a:lnSpc>
                <a:buFont typeface="Arial"/>
                <a:buChar char="•"/>
              </a:pPr>
              <a:r>
                <a:rPr lang="en-US" sz="3584">
                  <a:solidFill>
                    <a:srgbClr val="FFFFFF"/>
                  </a:solidFill>
                  <a:latin typeface="Open Sauce Bold Italics"/>
                  <a:ea typeface="Open Sauce Bold Italics"/>
                  <a:cs typeface="Open Sauce Bold Italics"/>
                  <a:sym typeface="Open Sauce Bold Italics"/>
                </a:rPr>
                <a:t>Set Up Goals: </a:t>
              </a:r>
              <a:r>
                <a:rPr lang="en-US" sz="3584">
                  <a:solidFill>
                    <a:srgbClr val="FFFFFF"/>
                  </a:solidFill>
                  <a:latin typeface="Open Sauce"/>
                  <a:ea typeface="Open Sauce"/>
                  <a:cs typeface="Open Sauce"/>
                  <a:sym typeface="Open Sauce"/>
                </a:rPr>
                <a:t>Define goals and set up conversion tracking</a:t>
              </a:r>
            </a:p>
            <a:p>
              <a:pPr algn="l" marL="773835" indent="-386917" lvl="1">
                <a:lnSpc>
                  <a:spcPts val="5017"/>
                </a:lnSpc>
                <a:buFont typeface="Arial"/>
                <a:buChar char="•"/>
              </a:pPr>
              <a:r>
                <a:rPr lang="en-US" sz="3584">
                  <a:solidFill>
                    <a:srgbClr val="FFFFFF"/>
                  </a:solidFill>
                  <a:latin typeface="Open Sauce Bold Italics"/>
                  <a:ea typeface="Open Sauce Bold Italics"/>
                  <a:cs typeface="Open Sauce Bold Italics"/>
                  <a:sym typeface="Open Sauce Bold Italics"/>
                </a:rPr>
                <a:t>Monitor Data:</a:t>
              </a:r>
              <a:r>
                <a:rPr lang="en-US" sz="3584">
                  <a:solidFill>
                    <a:srgbClr val="FFFFFF"/>
                  </a:solidFill>
                  <a:latin typeface="Open Sauce"/>
                  <a:ea typeface="Open Sauce"/>
                  <a:cs typeface="Open Sauce"/>
                  <a:sym typeface="Open Sauce"/>
                </a:rPr>
                <a:t> Regularly monitor dashboards</a:t>
              </a:r>
            </a:p>
            <a:p>
              <a:pPr algn="l" marL="773835" indent="-386917" lvl="1">
                <a:lnSpc>
                  <a:spcPts val="5017"/>
                </a:lnSpc>
                <a:buFont typeface="Arial"/>
                <a:buChar char="•"/>
              </a:pPr>
              <a:r>
                <a:rPr lang="en-US" sz="3584">
                  <a:solidFill>
                    <a:srgbClr val="FFFFFF"/>
                  </a:solidFill>
                  <a:latin typeface="Open Sauce Bold Italics"/>
                  <a:ea typeface="Open Sauce Bold Italics"/>
                  <a:cs typeface="Open Sauce Bold Italics"/>
                  <a:sym typeface="Open Sauce Bold Italics"/>
                </a:rPr>
                <a:t>Optimize</a:t>
              </a:r>
              <a:r>
                <a:rPr lang="en-US" sz="3584">
                  <a:solidFill>
                    <a:srgbClr val="FFFFFF"/>
                  </a:solidFill>
                  <a:latin typeface="Open Sauce"/>
                  <a:ea typeface="Open Sauce"/>
                  <a:cs typeface="Open Sauce"/>
                  <a:sym typeface="Open Sauce"/>
                </a:rPr>
                <a:t>: Use insights to optimize campaigns</a:t>
              </a:r>
            </a:p>
            <a:p>
              <a:pPr algn="l">
                <a:lnSpc>
                  <a:spcPts val="4457"/>
                </a:lnSpc>
              </a:pPr>
            </a:p>
          </p:txBody>
        </p:sp>
      </p:grpSp>
      <p:sp>
        <p:nvSpPr>
          <p:cNvPr name="Freeform 5" id="5"/>
          <p:cNvSpPr/>
          <p:nvPr/>
        </p:nvSpPr>
        <p:spPr>
          <a:xfrm flipH="false" flipV="false" rot="0">
            <a:off x="330724" y="199657"/>
            <a:ext cx="2696670" cy="2146273"/>
          </a:xfrm>
          <a:custGeom>
            <a:avLst/>
            <a:gdLst/>
            <a:ahLst/>
            <a:cxnLst/>
            <a:rect r="r" b="b" t="t" l="l"/>
            <a:pathLst>
              <a:path h="2146273" w="2696670">
                <a:moveTo>
                  <a:pt x="0" y="0"/>
                </a:moveTo>
                <a:lnTo>
                  <a:pt x="2696670" y="0"/>
                </a:lnTo>
                <a:lnTo>
                  <a:pt x="2696670" y="2146273"/>
                </a:lnTo>
                <a:lnTo>
                  <a:pt x="0" y="2146273"/>
                </a:lnTo>
                <a:lnTo>
                  <a:pt x="0" y="0"/>
                </a:lnTo>
                <a:close/>
              </a:path>
            </a:pathLst>
          </a:custGeom>
          <a:blipFill>
            <a:blip r:embed="rId3"/>
            <a:stretch>
              <a:fillRect l="-19235" t="0" r="0" b="0"/>
            </a:stretch>
          </a:blipFill>
        </p:spPr>
      </p:sp>
      <p:sp>
        <p:nvSpPr>
          <p:cNvPr name="TextBox 6" id="6"/>
          <p:cNvSpPr txBox="true"/>
          <p:nvPr/>
        </p:nvSpPr>
        <p:spPr>
          <a:xfrm rot="0">
            <a:off x="1028700" y="2919547"/>
            <a:ext cx="7793031" cy="3526161"/>
          </a:xfrm>
          <a:prstGeom prst="rect">
            <a:avLst/>
          </a:prstGeom>
        </p:spPr>
        <p:txBody>
          <a:bodyPr anchor="t" rtlCol="false" tIns="0" lIns="0" bIns="0" rIns="0">
            <a:spAutoFit/>
          </a:bodyPr>
          <a:lstStyle/>
          <a:p>
            <a:pPr algn="l">
              <a:lnSpc>
                <a:spcPts val="11000"/>
              </a:lnSpc>
            </a:pPr>
            <a:r>
              <a:rPr lang="en-US" sz="10000">
                <a:solidFill>
                  <a:srgbClr val="F7F6F5"/>
                </a:solidFill>
                <a:latin typeface="Open Sauce"/>
                <a:ea typeface="Open Sauce"/>
                <a:cs typeface="Open Sauce"/>
                <a:sym typeface="Open Sauce"/>
              </a:rPr>
              <a:t>SETTING UP ANALYTICS</a:t>
            </a:r>
          </a:p>
          <a:p>
            <a:pPr algn="l" marL="0" indent="0" lvl="0">
              <a:lnSpc>
                <a:spcPts val="5830"/>
              </a:lnSpc>
            </a:pPr>
          </a:p>
        </p:txBody>
      </p:sp>
      <p:sp>
        <p:nvSpPr>
          <p:cNvPr name="TextBox 7" id="7"/>
          <p:cNvSpPr txBox="true"/>
          <p:nvPr/>
        </p:nvSpPr>
        <p:spPr>
          <a:xfrm rot="0">
            <a:off x="1028700" y="7494919"/>
            <a:ext cx="7385459" cy="450215"/>
          </a:xfrm>
          <a:prstGeom prst="rect">
            <a:avLst/>
          </a:prstGeom>
        </p:spPr>
        <p:txBody>
          <a:bodyPr anchor="t" rtlCol="false" tIns="0" lIns="0" bIns="0" rIns="0">
            <a:spAutoFit/>
          </a:bodyPr>
          <a:lstStyle/>
          <a:p>
            <a:pPr algn="l" marL="0" indent="0" lvl="0">
              <a:lnSpc>
                <a:spcPts val="3520"/>
              </a:lnSpc>
            </a:pPr>
            <a:r>
              <a:rPr lang="en-US" sz="3200">
                <a:solidFill>
                  <a:srgbClr val="F7F6F5"/>
                </a:solidFill>
                <a:latin typeface="Open Sauce"/>
                <a:ea typeface="Open Sauce"/>
                <a:cs typeface="Open Sauce"/>
                <a:sym typeface="Open Sauce"/>
              </a:rPr>
              <a:t>‘</a:t>
            </a:r>
            <a:r>
              <a:rPr lang="en-US" sz="3200">
                <a:solidFill>
                  <a:srgbClr val="F7F6F5"/>
                </a:solidFill>
                <a:latin typeface="Open Sauce Bold"/>
                <a:ea typeface="Open Sauce Bold"/>
                <a:cs typeface="Open Sauce Bold"/>
                <a:sym typeface="Open Sauce Bold"/>
              </a:rPr>
              <a:t>TempTrek </a:t>
            </a:r>
            <a:r>
              <a:rPr lang="en-US" sz="3200">
                <a:solidFill>
                  <a:srgbClr val="F7F6F5"/>
                </a:solidFill>
                <a:latin typeface="Open Sauce"/>
                <a:ea typeface="Open Sauce"/>
                <a:cs typeface="Open Sauce"/>
                <a:sym typeface="Open Sauce"/>
              </a:rPr>
              <a:t>- Beyond The Perfect Sip’</a:t>
            </a:r>
            <a:r>
              <a:rPr lang="en-US" sz="3200">
                <a:solidFill>
                  <a:srgbClr val="F7F6F5"/>
                </a:solidFill>
                <a:latin typeface="Open Sauce"/>
                <a:ea typeface="Open Sauce"/>
                <a:cs typeface="Open Sauce"/>
                <a:sym typeface="Open Sauce"/>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69696"/>
        </a:solidFill>
      </p:bgPr>
    </p:bg>
    <p:spTree>
      <p:nvGrpSpPr>
        <p:cNvPr id="1" name=""/>
        <p:cNvGrpSpPr/>
        <p:nvPr/>
      </p:nvGrpSpPr>
      <p:grpSpPr>
        <a:xfrm>
          <a:off x="0" y="0"/>
          <a:ext cx="0" cy="0"/>
          <a:chOff x="0" y="0"/>
          <a:chExt cx="0" cy="0"/>
        </a:xfrm>
      </p:grpSpPr>
      <p:sp>
        <p:nvSpPr>
          <p:cNvPr name="Freeform 2" id="2"/>
          <p:cNvSpPr/>
          <p:nvPr/>
        </p:nvSpPr>
        <p:spPr>
          <a:xfrm flipH="false" flipV="false" rot="0">
            <a:off x="-8893375" y="-4994778"/>
            <a:ext cx="17531986" cy="17531986"/>
          </a:xfrm>
          <a:custGeom>
            <a:avLst/>
            <a:gdLst/>
            <a:ahLst/>
            <a:cxnLst/>
            <a:rect r="r" b="b" t="t" l="l"/>
            <a:pathLst>
              <a:path h="17531986" w="17531986">
                <a:moveTo>
                  <a:pt x="0" y="0"/>
                </a:moveTo>
                <a:lnTo>
                  <a:pt x="17531986" y="0"/>
                </a:lnTo>
                <a:lnTo>
                  <a:pt x="17531986" y="17531985"/>
                </a:lnTo>
                <a:lnTo>
                  <a:pt x="0" y="17531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0" y="4987896"/>
            <a:ext cx="18288000" cy="0"/>
          </a:xfrm>
          <a:prstGeom prst="line">
            <a:avLst/>
          </a:prstGeom>
          <a:ln cap="rnd" w="19050">
            <a:solidFill>
              <a:srgbClr val="0C1513"/>
            </a:solidFill>
            <a:prstDash val="solid"/>
            <a:headEnd type="none" len="sm" w="sm"/>
            <a:tailEnd type="none" len="sm" w="sm"/>
          </a:ln>
        </p:spPr>
      </p:sp>
      <p:sp>
        <p:nvSpPr>
          <p:cNvPr name="Freeform 4" id="4"/>
          <p:cNvSpPr/>
          <p:nvPr/>
        </p:nvSpPr>
        <p:spPr>
          <a:xfrm flipH="false" flipV="false" rot="9856693">
            <a:off x="141607" y="6028262"/>
            <a:ext cx="3879787" cy="3874822"/>
          </a:xfrm>
          <a:custGeom>
            <a:avLst/>
            <a:gdLst/>
            <a:ahLst/>
            <a:cxnLst/>
            <a:rect r="r" b="b" t="t" l="l"/>
            <a:pathLst>
              <a:path h="3874822" w="3879787">
                <a:moveTo>
                  <a:pt x="3118140" y="3874821"/>
                </a:moveTo>
                <a:lnTo>
                  <a:pt x="0" y="3111564"/>
                </a:lnTo>
                <a:lnTo>
                  <a:pt x="761648" y="0"/>
                </a:lnTo>
                <a:lnTo>
                  <a:pt x="3879787" y="763256"/>
                </a:lnTo>
                <a:lnTo>
                  <a:pt x="3118140" y="3874821"/>
                </a:lnTo>
                <a:close/>
              </a:path>
            </a:pathLst>
          </a:custGeom>
          <a:blipFill>
            <a:blip r:embed="rId5"/>
            <a:stretch>
              <a:fillRect l="0" t="-6998" r="-1373" b="-1379"/>
            </a:stretch>
          </a:blipFill>
        </p:spPr>
      </p:sp>
      <p:sp>
        <p:nvSpPr>
          <p:cNvPr name="Freeform 5" id="5"/>
          <p:cNvSpPr/>
          <p:nvPr/>
        </p:nvSpPr>
        <p:spPr>
          <a:xfrm flipH="false" flipV="false" rot="0">
            <a:off x="5798813" y="6684177"/>
            <a:ext cx="3269077" cy="3066799"/>
          </a:xfrm>
          <a:custGeom>
            <a:avLst/>
            <a:gdLst/>
            <a:ahLst/>
            <a:cxnLst/>
            <a:rect r="r" b="b" t="t" l="l"/>
            <a:pathLst>
              <a:path h="3066799" w="3269077">
                <a:moveTo>
                  <a:pt x="0" y="0"/>
                </a:moveTo>
                <a:lnTo>
                  <a:pt x="3269077" y="0"/>
                </a:lnTo>
                <a:lnTo>
                  <a:pt x="3269077" y="3066799"/>
                </a:lnTo>
                <a:lnTo>
                  <a:pt x="0" y="3066799"/>
                </a:lnTo>
                <a:lnTo>
                  <a:pt x="0" y="0"/>
                </a:lnTo>
                <a:close/>
              </a:path>
            </a:pathLst>
          </a:custGeom>
          <a:blipFill>
            <a:blip r:embed="rId6"/>
            <a:stretch>
              <a:fillRect l="0" t="-1462" r="0" b="0"/>
            </a:stretch>
          </a:blipFill>
        </p:spPr>
      </p:sp>
      <p:sp>
        <p:nvSpPr>
          <p:cNvPr name="Freeform 6" id="6"/>
          <p:cNvSpPr/>
          <p:nvPr/>
        </p:nvSpPr>
        <p:spPr>
          <a:xfrm flipH="false" flipV="false" rot="0">
            <a:off x="10411367" y="5877531"/>
            <a:ext cx="7128416" cy="3690990"/>
          </a:xfrm>
          <a:custGeom>
            <a:avLst/>
            <a:gdLst/>
            <a:ahLst/>
            <a:cxnLst/>
            <a:rect r="r" b="b" t="t" l="l"/>
            <a:pathLst>
              <a:path h="3690990" w="7128416">
                <a:moveTo>
                  <a:pt x="0" y="0"/>
                </a:moveTo>
                <a:lnTo>
                  <a:pt x="7128416" y="0"/>
                </a:lnTo>
                <a:lnTo>
                  <a:pt x="7128416" y="3690989"/>
                </a:lnTo>
                <a:lnTo>
                  <a:pt x="0" y="3690989"/>
                </a:lnTo>
                <a:lnTo>
                  <a:pt x="0" y="0"/>
                </a:lnTo>
                <a:close/>
              </a:path>
            </a:pathLst>
          </a:custGeom>
          <a:blipFill>
            <a:blip r:embed="rId7"/>
            <a:stretch>
              <a:fillRect l="-1010" t="-16732" r="-3687" b="0"/>
            </a:stretch>
          </a:blipFill>
        </p:spPr>
      </p:sp>
      <p:sp>
        <p:nvSpPr>
          <p:cNvPr name="Freeform 7" id="7"/>
          <p:cNvSpPr/>
          <p:nvPr/>
        </p:nvSpPr>
        <p:spPr>
          <a:xfrm flipH="false" flipV="false" rot="0">
            <a:off x="12584124" y="392324"/>
            <a:ext cx="4300237" cy="4449629"/>
          </a:xfrm>
          <a:custGeom>
            <a:avLst/>
            <a:gdLst/>
            <a:ahLst/>
            <a:cxnLst/>
            <a:rect r="r" b="b" t="t" l="l"/>
            <a:pathLst>
              <a:path h="4449629" w="4300237">
                <a:moveTo>
                  <a:pt x="0" y="0"/>
                </a:moveTo>
                <a:lnTo>
                  <a:pt x="4300237" y="0"/>
                </a:lnTo>
                <a:lnTo>
                  <a:pt x="4300237" y="4449629"/>
                </a:lnTo>
                <a:lnTo>
                  <a:pt x="0" y="4449629"/>
                </a:lnTo>
                <a:lnTo>
                  <a:pt x="0" y="0"/>
                </a:lnTo>
                <a:close/>
              </a:path>
            </a:pathLst>
          </a:custGeom>
          <a:blipFill>
            <a:blip r:embed="rId8"/>
            <a:stretch>
              <a:fillRect l="-3815" t="-5255" r="-5096" b="0"/>
            </a:stretch>
          </a:blipFill>
        </p:spPr>
      </p:sp>
      <p:sp>
        <p:nvSpPr>
          <p:cNvPr name="TextBox 8" id="8"/>
          <p:cNvSpPr txBox="true"/>
          <p:nvPr/>
        </p:nvSpPr>
        <p:spPr>
          <a:xfrm rot="0">
            <a:off x="849368" y="5492721"/>
            <a:ext cx="3990304" cy="384810"/>
          </a:xfrm>
          <a:prstGeom prst="rect">
            <a:avLst/>
          </a:prstGeom>
        </p:spPr>
        <p:txBody>
          <a:bodyPr anchor="t" rtlCol="false" tIns="0" lIns="0" bIns="0" rIns="0">
            <a:spAutoFit/>
          </a:bodyPr>
          <a:lstStyle/>
          <a:p>
            <a:pPr algn="l" marL="0" indent="0" lvl="0">
              <a:lnSpc>
                <a:spcPts val="3000"/>
              </a:lnSpc>
              <a:spcBef>
                <a:spcPct val="0"/>
              </a:spcBef>
            </a:pPr>
            <a:r>
              <a:rPr lang="en-US" sz="2400">
                <a:solidFill>
                  <a:srgbClr val="000000"/>
                </a:solidFill>
                <a:latin typeface="Open Sauce"/>
                <a:ea typeface="Open Sauce"/>
                <a:cs typeface="Open Sauce"/>
                <a:sym typeface="Open Sauce"/>
              </a:rPr>
              <a:t>BACK VIEW 3D</a:t>
            </a:r>
          </a:p>
        </p:txBody>
      </p:sp>
      <p:grpSp>
        <p:nvGrpSpPr>
          <p:cNvPr name="Group 9" id="9"/>
          <p:cNvGrpSpPr/>
          <p:nvPr/>
        </p:nvGrpSpPr>
        <p:grpSpPr>
          <a:xfrm rot="0">
            <a:off x="5899863" y="5511771"/>
            <a:ext cx="3066978" cy="1033161"/>
            <a:chOff x="0" y="0"/>
            <a:chExt cx="4089303" cy="1377548"/>
          </a:xfrm>
        </p:grpSpPr>
        <p:sp>
          <p:nvSpPr>
            <p:cNvPr name="TextBox 10" id="10"/>
            <p:cNvSpPr txBox="true"/>
            <p:nvPr/>
          </p:nvSpPr>
          <p:spPr>
            <a:xfrm rot="0">
              <a:off x="0" y="1022945"/>
              <a:ext cx="4089303" cy="354603"/>
            </a:xfrm>
            <a:prstGeom prst="rect">
              <a:avLst/>
            </a:prstGeom>
          </p:spPr>
          <p:txBody>
            <a:bodyPr anchor="t" rtlCol="false" tIns="0" lIns="0" bIns="0" rIns="0">
              <a:spAutoFit/>
            </a:bodyPr>
            <a:lstStyle/>
            <a:p>
              <a:pPr algn="l" marL="0" indent="0" lvl="0">
                <a:lnSpc>
                  <a:spcPts val="2259"/>
                </a:lnSpc>
                <a:spcBef>
                  <a:spcPct val="0"/>
                </a:spcBef>
              </a:pPr>
            </a:p>
          </p:txBody>
        </p:sp>
        <p:sp>
          <p:nvSpPr>
            <p:cNvPr name="TextBox 11" id="11"/>
            <p:cNvSpPr txBox="true"/>
            <p:nvPr/>
          </p:nvSpPr>
          <p:spPr>
            <a:xfrm rot="0">
              <a:off x="0" y="-9525"/>
              <a:ext cx="4089303" cy="774812"/>
            </a:xfrm>
            <a:prstGeom prst="rect">
              <a:avLst/>
            </a:prstGeom>
          </p:spPr>
          <p:txBody>
            <a:bodyPr anchor="t" rtlCol="false" tIns="0" lIns="0" bIns="0" rIns="0">
              <a:spAutoFit/>
            </a:bodyPr>
            <a:lstStyle/>
            <a:p>
              <a:pPr algn="l" marL="0" indent="0" lvl="0">
                <a:lnSpc>
                  <a:spcPts val="2305"/>
                </a:lnSpc>
                <a:spcBef>
                  <a:spcPct val="0"/>
                </a:spcBef>
              </a:pPr>
              <a:r>
                <a:rPr lang="en-US" sz="1844">
                  <a:solidFill>
                    <a:srgbClr val="000000"/>
                  </a:solidFill>
                  <a:latin typeface="Open Sauce"/>
                  <a:ea typeface="Open Sauce"/>
                  <a:cs typeface="Open Sauce"/>
                  <a:sym typeface="Open Sauce"/>
                </a:rPr>
                <a:t>BOTTOM VIEW - SELF HEATING PLATE 3D</a:t>
              </a:r>
            </a:p>
          </p:txBody>
        </p:sp>
      </p:grpSp>
      <p:sp>
        <p:nvSpPr>
          <p:cNvPr name="TextBox 12" id="12"/>
          <p:cNvSpPr txBox="true"/>
          <p:nvPr/>
        </p:nvSpPr>
        <p:spPr>
          <a:xfrm rot="0">
            <a:off x="1028700" y="1156606"/>
            <a:ext cx="9540227" cy="3311525"/>
          </a:xfrm>
          <a:prstGeom prst="rect">
            <a:avLst/>
          </a:prstGeom>
        </p:spPr>
        <p:txBody>
          <a:bodyPr anchor="t" rtlCol="false" tIns="0" lIns="0" bIns="0" rIns="0">
            <a:spAutoFit/>
          </a:bodyPr>
          <a:lstStyle/>
          <a:p>
            <a:pPr algn="l" marL="0" indent="0" lvl="0">
              <a:lnSpc>
                <a:spcPts val="8500"/>
              </a:lnSpc>
              <a:spcBef>
                <a:spcPct val="0"/>
              </a:spcBef>
            </a:pPr>
            <a:r>
              <a:rPr lang="en-US" sz="8500" spc="34">
                <a:solidFill>
                  <a:srgbClr val="0C1513"/>
                </a:solidFill>
                <a:latin typeface="Catchy Mager"/>
                <a:ea typeface="Catchy Mager"/>
                <a:cs typeface="Catchy Mager"/>
                <a:sym typeface="Catchy Mager"/>
              </a:rPr>
              <a:t>INTRODUCING TEMPTREK COFFEE MUG IN 3D</a:t>
            </a:r>
          </a:p>
        </p:txBody>
      </p:sp>
    </p:spTree>
  </p:cSld>
  <p:clrMapOvr>
    <a:masterClrMapping/>
  </p:clrMapOvr>
  <p:transition spd="fast">
    <p:circl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C1513"/>
        </a:solidFill>
      </p:bgPr>
    </p:bg>
    <p:spTree>
      <p:nvGrpSpPr>
        <p:cNvPr id="1" name=""/>
        <p:cNvGrpSpPr/>
        <p:nvPr/>
      </p:nvGrpSpPr>
      <p:grpSpPr>
        <a:xfrm>
          <a:off x="0" y="0"/>
          <a:ext cx="0" cy="0"/>
          <a:chOff x="0" y="0"/>
          <a:chExt cx="0" cy="0"/>
        </a:xfrm>
      </p:grpSpPr>
      <p:sp>
        <p:nvSpPr>
          <p:cNvPr name="Freeform 2" id="2"/>
          <p:cNvSpPr/>
          <p:nvPr/>
        </p:nvSpPr>
        <p:spPr>
          <a:xfrm flipH="false" flipV="false" rot="0">
            <a:off x="10839302" y="-103193"/>
            <a:ext cx="7522677" cy="10493385"/>
          </a:xfrm>
          <a:custGeom>
            <a:avLst/>
            <a:gdLst/>
            <a:ahLst/>
            <a:cxnLst/>
            <a:rect r="r" b="b" t="t" l="l"/>
            <a:pathLst>
              <a:path h="10493385" w="7522677">
                <a:moveTo>
                  <a:pt x="0" y="0"/>
                </a:moveTo>
                <a:lnTo>
                  <a:pt x="7522676" y="0"/>
                </a:lnTo>
                <a:lnTo>
                  <a:pt x="7522676" y="10493386"/>
                </a:lnTo>
                <a:lnTo>
                  <a:pt x="0" y="10493386"/>
                </a:lnTo>
                <a:lnTo>
                  <a:pt x="0" y="0"/>
                </a:lnTo>
                <a:close/>
              </a:path>
            </a:pathLst>
          </a:custGeom>
          <a:blipFill>
            <a:blip r:embed="rId2"/>
            <a:stretch>
              <a:fillRect l="-56305" t="0" r="-52929" b="0"/>
            </a:stretch>
          </a:blipFill>
        </p:spPr>
      </p:sp>
      <p:sp>
        <p:nvSpPr>
          <p:cNvPr name="Freeform 3" id="3"/>
          <p:cNvSpPr/>
          <p:nvPr/>
        </p:nvSpPr>
        <p:spPr>
          <a:xfrm flipH="false" flipV="false" rot="0">
            <a:off x="-9664700" y="-4685821"/>
            <a:ext cx="17531986" cy="17531986"/>
          </a:xfrm>
          <a:custGeom>
            <a:avLst/>
            <a:gdLst/>
            <a:ahLst/>
            <a:cxnLst/>
            <a:rect r="r" b="b" t="t" l="l"/>
            <a:pathLst>
              <a:path h="17531986" w="17531986">
                <a:moveTo>
                  <a:pt x="0" y="0"/>
                </a:moveTo>
                <a:lnTo>
                  <a:pt x="17531986" y="0"/>
                </a:lnTo>
                <a:lnTo>
                  <a:pt x="17531986" y="17531986"/>
                </a:lnTo>
                <a:lnTo>
                  <a:pt x="0" y="17531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44580" y="2064493"/>
            <a:ext cx="8499420" cy="2709571"/>
          </a:xfrm>
          <a:prstGeom prst="rect">
            <a:avLst/>
          </a:prstGeom>
        </p:spPr>
        <p:txBody>
          <a:bodyPr anchor="t" rtlCol="false" tIns="0" lIns="0" bIns="0" rIns="0">
            <a:spAutoFit/>
          </a:bodyPr>
          <a:lstStyle/>
          <a:p>
            <a:pPr algn="just">
              <a:lnSpc>
                <a:spcPts val="10301"/>
              </a:lnSpc>
            </a:pPr>
            <a:r>
              <a:rPr lang="en-US" sz="10301">
                <a:solidFill>
                  <a:srgbClr val="FFFFFF"/>
                </a:solidFill>
                <a:latin typeface="Catchy Mager"/>
                <a:ea typeface="Catchy Mager"/>
                <a:cs typeface="Catchy Mager"/>
                <a:sym typeface="Catchy Mager"/>
              </a:rPr>
              <a:t>CONCLUSION</a:t>
            </a:r>
          </a:p>
          <a:p>
            <a:pPr algn="just">
              <a:lnSpc>
                <a:spcPts val="10301"/>
              </a:lnSpc>
            </a:pPr>
          </a:p>
        </p:txBody>
      </p:sp>
      <p:sp>
        <p:nvSpPr>
          <p:cNvPr name="TextBox 5" id="5"/>
          <p:cNvSpPr txBox="true"/>
          <p:nvPr/>
        </p:nvSpPr>
        <p:spPr>
          <a:xfrm rot="0">
            <a:off x="796980" y="6278555"/>
            <a:ext cx="8499420" cy="1810647"/>
          </a:xfrm>
          <a:prstGeom prst="rect">
            <a:avLst/>
          </a:prstGeom>
        </p:spPr>
        <p:txBody>
          <a:bodyPr anchor="t" rtlCol="false" tIns="0" lIns="0" bIns="0" rIns="0">
            <a:spAutoFit/>
          </a:bodyPr>
          <a:lstStyle/>
          <a:p>
            <a:pPr algn="just">
              <a:lnSpc>
                <a:spcPts val="3800"/>
              </a:lnSpc>
            </a:pPr>
            <a:r>
              <a:rPr lang="en-US" sz="3800">
                <a:solidFill>
                  <a:srgbClr val="FFFFFF"/>
                </a:solidFill>
                <a:latin typeface="Canva Sans Bold"/>
                <a:ea typeface="Canva Sans Bold"/>
                <a:cs typeface="Canva Sans Bold"/>
                <a:sym typeface="Canva Sans Bold"/>
              </a:rPr>
              <a:t>NEXT STEPS: </a:t>
            </a:r>
          </a:p>
          <a:p>
            <a:pPr algn="just" marL="755754" indent="-377877" lvl="1">
              <a:lnSpc>
                <a:spcPts val="3500"/>
              </a:lnSpc>
              <a:buFont typeface="Arial"/>
              <a:buChar char="•"/>
            </a:pPr>
            <a:r>
              <a:rPr lang="en-US" sz="3500">
                <a:solidFill>
                  <a:srgbClr val="FFFFFF"/>
                </a:solidFill>
                <a:latin typeface="Canva Sans"/>
                <a:ea typeface="Canva Sans"/>
                <a:cs typeface="Canva Sans"/>
                <a:sym typeface="Canva Sans"/>
              </a:rPr>
              <a:t>IMPLEMENT STRATEGIES, </a:t>
            </a:r>
          </a:p>
          <a:p>
            <a:pPr algn="just" marL="755754" indent="-377877" lvl="1">
              <a:lnSpc>
                <a:spcPts val="3500"/>
              </a:lnSpc>
              <a:buFont typeface="Arial"/>
              <a:buChar char="•"/>
            </a:pPr>
            <a:r>
              <a:rPr lang="en-US" sz="3500">
                <a:solidFill>
                  <a:srgbClr val="FFFFFF"/>
                </a:solidFill>
                <a:latin typeface="Canva Sans"/>
                <a:ea typeface="Canva Sans"/>
                <a:cs typeface="Canva Sans"/>
                <a:sym typeface="Canva Sans"/>
              </a:rPr>
              <a:t>TRACK METRICS, </a:t>
            </a:r>
          </a:p>
          <a:p>
            <a:pPr algn="just" marL="755754" indent="-377877" lvl="1">
              <a:lnSpc>
                <a:spcPts val="3500"/>
              </a:lnSpc>
              <a:buFont typeface="Arial"/>
              <a:buChar char="•"/>
            </a:pPr>
            <a:r>
              <a:rPr lang="en-US" sz="3500">
                <a:solidFill>
                  <a:srgbClr val="FFFFFF"/>
                </a:solidFill>
                <a:latin typeface="Canva Sans"/>
                <a:ea typeface="Canva Sans"/>
                <a:cs typeface="Canva Sans"/>
                <a:sym typeface="Canva Sans"/>
              </a:rPr>
              <a:t>OPTIMIZE CAMPAIGNS</a:t>
            </a:r>
          </a:p>
          <a:p>
            <a:pPr algn="just">
              <a:lnSpc>
                <a:spcPts val="101"/>
              </a:lnSpc>
            </a:pPr>
          </a:p>
        </p:txBody>
      </p:sp>
      <p:sp>
        <p:nvSpPr>
          <p:cNvPr name="TextBox 6" id="6"/>
          <p:cNvSpPr txBox="true"/>
          <p:nvPr/>
        </p:nvSpPr>
        <p:spPr>
          <a:xfrm rot="0">
            <a:off x="11280521" y="405958"/>
            <a:ext cx="5978779" cy="2622709"/>
          </a:xfrm>
          <a:prstGeom prst="rect">
            <a:avLst/>
          </a:prstGeom>
        </p:spPr>
        <p:txBody>
          <a:bodyPr anchor="t" rtlCol="false" tIns="0" lIns="0" bIns="0" rIns="0">
            <a:spAutoFit/>
          </a:bodyPr>
          <a:lstStyle/>
          <a:p>
            <a:pPr algn="ctr">
              <a:lnSpc>
                <a:spcPts val="10023"/>
              </a:lnSpc>
            </a:pPr>
            <a:r>
              <a:rPr lang="en-US" sz="10125">
                <a:solidFill>
                  <a:srgbClr val="0C1513"/>
                </a:solidFill>
                <a:latin typeface="Chewy"/>
                <a:ea typeface="Chewy"/>
                <a:cs typeface="Chewy"/>
                <a:sym typeface="Chewy"/>
              </a:rPr>
              <a:t>Team TempTrek!!!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830471" y="-3622493"/>
            <a:ext cx="17531986" cy="17531986"/>
          </a:xfrm>
          <a:custGeom>
            <a:avLst/>
            <a:gdLst/>
            <a:ahLst/>
            <a:cxnLst/>
            <a:rect r="r" b="b" t="t" l="l"/>
            <a:pathLst>
              <a:path h="17531986" w="17531986">
                <a:moveTo>
                  <a:pt x="0" y="0"/>
                </a:moveTo>
                <a:lnTo>
                  <a:pt x="17531985" y="0"/>
                </a:lnTo>
                <a:lnTo>
                  <a:pt x="17531985" y="17531986"/>
                </a:lnTo>
                <a:lnTo>
                  <a:pt x="0" y="17531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360000" y="1142820"/>
            <a:ext cx="8732133" cy="6549100"/>
          </a:xfrm>
          <a:custGeom>
            <a:avLst/>
            <a:gdLst/>
            <a:ahLst/>
            <a:cxnLst/>
            <a:rect r="r" b="b" t="t" l="l"/>
            <a:pathLst>
              <a:path h="6549100" w="8732133">
                <a:moveTo>
                  <a:pt x="0" y="0"/>
                </a:moveTo>
                <a:lnTo>
                  <a:pt x="8732133" y="0"/>
                </a:lnTo>
                <a:lnTo>
                  <a:pt x="8732133" y="6549100"/>
                </a:lnTo>
                <a:lnTo>
                  <a:pt x="0" y="6549100"/>
                </a:lnTo>
                <a:lnTo>
                  <a:pt x="0" y="0"/>
                </a:lnTo>
                <a:close/>
              </a:path>
            </a:pathLst>
          </a:custGeom>
          <a:blipFill>
            <a:blip r:embed="rId5"/>
            <a:stretch>
              <a:fillRect l="0" t="0" r="0" b="0"/>
            </a:stretch>
          </a:blipFill>
        </p:spPr>
      </p:sp>
      <p:sp>
        <p:nvSpPr>
          <p:cNvPr name="TextBox 4" id="4"/>
          <p:cNvSpPr txBox="true"/>
          <p:nvPr/>
        </p:nvSpPr>
        <p:spPr>
          <a:xfrm rot="0">
            <a:off x="1890137" y="4526280"/>
            <a:ext cx="3154710" cy="1434465"/>
          </a:xfrm>
          <a:prstGeom prst="rect">
            <a:avLst/>
          </a:prstGeom>
        </p:spPr>
        <p:txBody>
          <a:bodyPr anchor="t" rtlCol="false" tIns="0" lIns="0" bIns="0" rIns="0">
            <a:spAutoFit/>
          </a:bodyPr>
          <a:lstStyle/>
          <a:p>
            <a:pPr algn="ctr" marL="0" indent="0" lvl="0">
              <a:lnSpc>
                <a:spcPts val="10725"/>
              </a:lnSpc>
            </a:pPr>
            <a:r>
              <a:rPr lang="en-US" sz="10725">
                <a:solidFill>
                  <a:srgbClr val="F7F6F5"/>
                </a:solidFill>
                <a:latin typeface="The Youngest Serif"/>
                <a:ea typeface="The Youngest Serif"/>
                <a:cs typeface="The Youngest Serif"/>
                <a:sym typeface="The Youngest Serif"/>
              </a:rPr>
              <a:t>Q&amp;A</a:t>
            </a:r>
          </a:p>
        </p:txBody>
      </p:sp>
      <p:sp>
        <p:nvSpPr>
          <p:cNvPr name="TextBox 5" id="5"/>
          <p:cNvSpPr txBox="true"/>
          <p:nvPr/>
        </p:nvSpPr>
        <p:spPr>
          <a:xfrm rot="0">
            <a:off x="0" y="6743706"/>
            <a:ext cx="7511802" cy="1543685"/>
          </a:xfrm>
          <a:prstGeom prst="rect">
            <a:avLst/>
          </a:prstGeom>
        </p:spPr>
        <p:txBody>
          <a:bodyPr anchor="t" rtlCol="false" tIns="0" lIns="0" bIns="0" rIns="0">
            <a:spAutoFit/>
          </a:bodyPr>
          <a:lstStyle/>
          <a:p>
            <a:pPr algn="ctr">
              <a:lnSpc>
                <a:spcPts val="4759"/>
              </a:lnSpc>
            </a:pPr>
            <a:r>
              <a:rPr lang="en-US" sz="3399">
                <a:solidFill>
                  <a:srgbClr val="F7F6F5"/>
                </a:solidFill>
                <a:latin typeface="Canva Sans"/>
                <a:ea typeface="Canva Sans"/>
                <a:cs typeface="Canva Sans"/>
                <a:sym typeface="Canva Sans"/>
              </a:rPr>
              <a:t>Presentation Link:</a:t>
            </a:r>
          </a:p>
          <a:p>
            <a:pPr algn="ctr">
              <a:lnSpc>
                <a:spcPts val="2520"/>
              </a:lnSpc>
            </a:pPr>
            <a:r>
              <a:rPr lang="en-US" sz="1800">
                <a:solidFill>
                  <a:srgbClr val="F7F6F5"/>
                </a:solidFill>
                <a:latin typeface="Canva Sans"/>
                <a:ea typeface="Canva Sans"/>
                <a:cs typeface="Canva Sans"/>
                <a:sym typeface="Canva Sans"/>
              </a:rPr>
              <a:t>https://www.canva.com/design/DAGOzBkcztY/dUWKEhAhgUg-W8o1CXaIcw/view</a:t>
            </a:r>
          </a:p>
          <a:p>
            <a:pPr algn="ctr">
              <a:lnSpc>
                <a:spcPts val="252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9731" y="1687147"/>
            <a:ext cx="7624386" cy="7571153"/>
          </a:xfrm>
          <a:custGeom>
            <a:avLst/>
            <a:gdLst/>
            <a:ahLst/>
            <a:cxnLst/>
            <a:rect r="r" b="b" t="t" l="l"/>
            <a:pathLst>
              <a:path h="7571153" w="7624386">
                <a:moveTo>
                  <a:pt x="0" y="0"/>
                </a:moveTo>
                <a:lnTo>
                  <a:pt x="7624386" y="0"/>
                </a:lnTo>
                <a:lnTo>
                  <a:pt x="7624386" y="7571153"/>
                </a:lnTo>
                <a:lnTo>
                  <a:pt x="0" y="7571153"/>
                </a:lnTo>
                <a:lnTo>
                  <a:pt x="0" y="0"/>
                </a:lnTo>
                <a:close/>
              </a:path>
            </a:pathLst>
          </a:custGeom>
          <a:blipFill>
            <a:blip r:embed="rId3">
              <a:extLst>
                <a:ext uri="{96DAC541-7B7A-43D3-8B79-37D633B846F1}">
                  <asvg:svgBlip xmlns:asvg="http://schemas.microsoft.com/office/drawing/2016/SVG/main" r:embed="rId4"/>
                </a:ext>
              </a:extLst>
            </a:blip>
            <a:stretch>
              <a:fillRect l="0" t="-703" r="0" b="0"/>
            </a:stretch>
          </a:blipFill>
        </p:spPr>
      </p:sp>
      <p:sp>
        <p:nvSpPr>
          <p:cNvPr name="Freeform 3" id="3"/>
          <p:cNvSpPr/>
          <p:nvPr/>
        </p:nvSpPr>
        <p:spPr>
          <a:xfrm flipH="false" flipV="false" rot="0">
            <a:off x="9833657" y="0"/>
            <a:ext cx="8454343" cy="10287000"/>
          </a:xfrm>
          <a:custGeom>
            <a:avLst/>
            <a:gdLst/>
            <a:ahLst/>
            <a:cxnLst/>
            <a:rect r="r" b="b" t="t" l="l"/>
            <a:pathLst>
              <a:path h="10287000" w="8454343">
                <a:moveTo>
                  <a:pt x="0" y="0"/>
                </a:moveTo>
                <a:lnTo>
                  <a:pt x="8454343" y="0"/>
                </a:lnTo>
                <a:lnTo>
                  <a:pt x="8454343" y="10287000"/>
                </a:lnTo>
                <a:lnTo>
                  <a:pt x="0" y="10287000"/>
                </a:lnTo>
                <a:lnTo>
                  <a:pt x="0" y="0"/>
                </a:lnTo>
                <a:close/>
              </a:path>
            </a:pathLst>
          </a:custGeom>
          <a:blipFill>
            <a:blip r:embed="rId5"/>
            <a:stretch>
              <a:fillRect l="-41229" t="0" r="-41229" b="0"/>
            </a:stretch>
          </a:blipFill>
        </p:spPr>
      </p:sp>
      <p:sp>
        <p:nvSpPr>
          <p:cNvPr name="TextBox 4" id="4"/>
          <p:cNvSpPr txBox="true"/>
          <p:nvPr/>
        </p:nvSpPr>
        <p:spPr>
          <a:xfrm rot="0">
            <a:off x="164648" y="9550772"/>
            <a:ext cx="8631231" cy="537845"/>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000000"/>
                </a:solidFill>
                <a:latin typeface="Open Sauce Italics"/>
                <a:ea typeface="Open Sauce Italics"/>
                <a:cs typeface="Open Sauce Italics"/>
                <a:sym typeface="Open Sauce Italics"/>
              </a:rPr>
              <a:t>‘TempTrek - Beyond The Perfect Sip’</a:t>
            </a:r>
            <a:r>
              <a:rPr lang="en-US" sz="3199">
                <a:solidFill>
                  <a:srgbClr val="000000"/>
                </a:solidFill>
                <a:latin typeface="Open Sauce Italics"/>
                <a:ea typeface="Open Sauce Italics"/>
                <a:cs typeface="Open Sauce Italics"/>
                <a:sym typeface="Open Sauce Italics"/>
              </a:rPr>
              <a:t> </a:t>
            </a:r>
          </a:p>
        </p:txBody>
      </p:sp>
      <p:sp>
        <p:nvSpPr>
          <p:cNvPr name="TextBox 5" id="5"/>
          <p:cNvSpPr txBox="true"/>
          <p:nvPr/>
        </p:nvSpPr>
        <p:spPr>
          <a:xfrm rot="0">
            <a:off x="9833657" y="147188"/>
            <a:ext cx="8454343" cy="1500504"/>
          </a:xfrm>
          <a:prstGeom prst="rect">
            <a:avLst/>
          </a:prstGeom>
        </p:spPr>
        <p:txBody>
          <a:bodyPr anchor="t" rtlCol="false" tIns="0" lIns="0" bIns="0" rIns="0">
            <a:spAutoFit/>
          </a:bodyPr>
          <a:lstStyle/>
          <a:p>
            <a:pPr algn="ctr">
              <a:lnSpc>
                <a:spcPts val="6020"/>
              </a:lnSpc>
            </a:pPr>
            <a:r>
              <a:rPr lang="en-US" sz="4300">
                <a:solidFill>
                  <a:srgbClr val="EFE6EF"/>
                </a:solidFill>
                <a:latin typeface="Canva Sans Bold"/>
                <a:ea typeface="Canva Sans Bold"/>
                <a:cs typeface="Canva Sans Bold"/>
                <a:sym typeface="Canva Sans Bold"/>
              </a:rPr>
              <a:t>Comprehensive Overview and Marketing Strategy</a:t>
            </a:r>
          </a:p>
        </p:txBody>
      </p:sp>
      <p:sp>
        <p:nvSpPr>
          <p:cNvPr name="TextBox 6" id="6"/>
          <p:cNvSpPr txBox="true"/>
          <p:nvPr/>
        </p:nvSpPr>
        <p:spPr>
          <a:xfrm rot="0">
            <a:off x="290617" y="448310"/>
            <a:ext cx="734261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ea typeface="Canva Sans Bold"/>
                <a:cs typeface="Canva Sans Bold"/>
                <a:sym typeface="Canva Sans Bold"/>
              </a:rPr>
              <a:t>TempTrek - High-Tech Coffee Mug</a:t>
            </a:r>
          </a:p>
        </p:txBody>
      </p:sp>
      <p:sp>
        <p:nvSpPr>
          <p:cNvPr name="TextBox 7" id="7"/>
          <p:cNvSpPr txBox="true"/>
          <p:nvPr/>
        </p:nvSpPr>
        <p:spPr>
          <a:xfrm rot="0">
            <a:off x="740184" y="1525304"/>
            <a:ext cx="6893047" cy="7519338"/>
          </a:xfrm>
          <a:prstGeom prst="rect">
            <a:avLst/>
          </a:prstGeom>
        </p:spPr>
        <p:txBody>
          <a:bodyPr anchor="t" rtlCol="false" tIns="0" lIns="0" bIns="0" rIns="0">
            <a:spAutoFit/>
          </a:bodyPr>
          <a:lstStyle/>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Introduction</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Table of Content</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Product Overview</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Business Model Canvas</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Value Matrix</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Target Audience</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Marketing Strategies</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Additional Marketing Channels</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Key Metrics to Track</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Setting Up Analytics</a:t>
            </a:r>
          </a:p>
          <a:p>
            <a:pPr algn="l" marL="774664" indent="-387332" lvl="1">
              <a:lnSpc>
                <a:spcPts val="5023"/>
              </a:lnSpc>
              <a:buAutoNum type="arabicPeriod" startAt="1"/>
            </a:pPr>
            <a:r>
              <a:rPr lang="en-US" sz="3588">
                <a:solidFill>
                  <a:srgbClr val="000000"/>
                </a:solidFill>
                <a:latin typeface="Canva Sans"/>
                <a:ea typeface="Canva Sans"/>
                <a:cs typeface="Canva Sans"/>
                <a:sym typeface="Canva Sans"/>
              </a:rPr>
              <a:t>Conclusion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387986" y="-4972792"/>
            <a:ext cx="17531986" cy="17531986"/>
          </a:xfrm>
          <a:custGeom>
            <a:avLst/>
            <a:gdLst/>
            <a:ahLst/>
            <a:cxnLst/>
            <a:rect r="r" b="b" t="t" l="l"/>
            <a:pathLst>
              <a:path h="17531986" w="17531986">
                <a:moveTo>
                  <a:pt x="0" y="0"/>
                </a:moveTo>
                <a:lnTo>
                  <a:pt x="17531986" y="0"/>
                </a:lnTo>
                <a:lnTo>
                  <a:pt x="17531986" y="17531986"/>
                </a:lnTo>
                <a:lnTo>
                  <a:pt x="0" y="17531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5445018"/>
            <a:ext cx="7194207" cy="4008000"/>
          </a:xfrm>
          <a:prstGeom prst="rect">
            <a:avLst/>
          </a:prstGeom>
        </p:spPr>
        <p:txBody>
          <a:bodyPr anchor="t" rtlCol="false" tIns="0" lIns="0" bIns="0" rIns="0">
            <a:spAutoFit/>
          </a:bodyPr>
          <a:lstStyle/>
          <a:p>
            <a:pPr algn="l" marL="817427" indent="-408713" lvl="1">
              <a:lnSpc>
                <a:spcPts val="5300"/>
              </a:lnSpc>
              <a:buFont typeface="Arial"/>
              <a:buChar char="•"/>
            </a:pPr>
            <a:r>
              <a:rPr lang="en-US" sz="3786">
                <a:solidFill>
                  <a:srgbClr val="F7F6F5"/>
                </a:solidFill>
                <a:latin typeface="Open Sauce"/>
                <a:ea typeface="Open Sauce"/>
                <a:cs typeface="Open Sauce"/>
                <a:sym typeface="Open Sauce"/>
              </a:rPr>
              <a:t>Self-heating technology</a:t>
            </a:r>
          </a:p>
          <a:p>
            <a:pPr algn="l" marL="817427" indent="-408713" lvl="1">
              <a:lnSpc>
                <a:spcPts val="5300"/>
              </a:lnSpc>
              <a:buFont typeface="Arial"/>
              <a:buChar char="•"/>
            </a:pPr>
            <a:r>
              <a:rPr lang="en-US" sz="3786">
                <a:solidFill>
                  <a:srgbClr val="F7F6F5"/>
                </a:solidFill>
                <a:latin typeface="Open Sauce"/>
                <a:ea typeface="Open Sauce"/>
                <a:cs typeface="Open Sauce"/>
                <a:sym typeface="Open Sauce"/>
              </a:rPr>
              <a:t>Maintains perfect temperature for 8 hours</a:t>
            </a:r>
          </a:p>
          <a:p>
            <a:pPr algn="l" marL="817427" indent="-408713" lvl="1">
              <a:lnSpc>
                <a:spcPts val="5300"/>
              </a:lnSpc>
              <a:buFont typeface="Arial"/>
              <a:buChar char="•"/>
            </a:pPr>
            <a:r>
              <a:rPr lang="en-US" sz="3786">
                <a:solidFill>
                  <a:srgbClr val="F7F6F5"/>
                </a:solidFill>
                <a:latin typeface="Open Sauce"/>
                <a:ea typeface="Open Sauce"/>
                <a:cs typeface="Open Sauce"/>
                <a:sym typeface="Open Sauce"/>
              </a:rPr>
              <a:t>Egonomic design</a:t>
            </a:r>
          </a:p>
          <a:p>
            <a:pPr algn="l" marL="817427" indent="-408713" lvl="1">
              <a:lnSpc>
                <a:spcPts val="5300"/>
              </a:lnSpc>
              <a:buFont typeface="Arial"/>
              <a:buChar char="•"/>
            </a:pPr>
            <a:r>
              <a:rPr lang="en-US" sz="3786">
                <a:solidFill>
                  <a:srgbClr val="F7F6F5"/>
                </a:solidFill>
                <a:latin typeface="Open Sauce"/>
                <a:ea typeface="Open Sauce"/>
                <a:cs typeface="Open Sauce"/>
                <a:sym typeface="Open Sauce"/>
              </a:rPr>
              <a:t>Easy-to read temperature display</a:t>
            </a:r>
          </a:p>
        </p:txBody>
      </p:sp>
      <p:sp>
        <p:nvSpPr>
          <p:cNvPr name="TextBox 4" id="4"/>
          <p:cNvSpPr txBox="true"/>
          <p:nvPr/>
        </p:nvSpPr>
        <p:spPr>
          <a:xfrm rot="0">
            <a:off x="9974448" y="5454543"/>
            <a:ext cx="7098631" cy="3285524"/>
          </a:xfrm>
          <a:prstGeom prst="rect">
            <a:avLst/>
          </a:prstGeom>
        </p:spPr>
        <p:txBody>
          <a:bodyPr anchor="t" rtlCol="false" tIns="0" lIns="0" bIns="0" rIns="0">
            <a:spAutoFit/>
          </a:bodyPr>
          <a:lstStyle/>
          <a:p>
            <a:pPr algn="l" marL="806567" indent="-403284" lvl="1">
              <a:lnSpc>
                <a:spcPts val="5230"/>
              </a:lnSpc>
              <a:buFont typeface="Arial"/>
              <a:buChar char="•"/>
            </a:pPr>
            <a:r>
              <a:rPr lang="en-US" sz="3735">
                <a:solidFill>
                  <a:srgbClr val="F7F6F5"/>
                </a:solidFill>
                <a:latin typeface="Open Sauce"/>
                <a:ea typeface="Open Sauce"/>
                <a:cs typeface="Open Sauce"/>
                <a:sym typeface="Open Sauce"/>
              </a:rPr>
              <a:t>Long battery Life</a:t>
            </a:r>
          </a:p>
          <a:p>
            <a:pPr algn="l" marL="806567" indent="-403284" lvl="1">
              <a:lnSpc>
                <a:spcPts val="5230"/>
              </a:lnSpc>
              <a:buFont typeface="Arial"/>
              <a:buChar char="•"/>
            </a:pPr>
            <a:r>
              <a:rPr lang="en-US" sz="3735">
                <a:solidFill>
                  <a:srgbClr val="F7F6F5"/>
                </a:solidFill>
                <a:latin typeface="Open Sauce"/>
                <a:ea typeface="Open Sauce"/>
                <a:cs typeface="Open Sauce"/>
                <a:sym typeface="Open Sauce"/>
              </a:rPr>
              <a:t>USB rechargeability</a:t>
            </a:r>
          </a:p>
          <a:p>
            <a:pPr algn="l" marL="806567" indent="-403284" lvl="1">
              <a:lnSpc>
                <a:spcPts val="5230"/>
              </a:lnSpc>
              <a:buFont typeface="Arial"/>
              <a:buChar char="•"/>
            </a:pPr>
            <a:r>
              <a:rPr lang="en-US" sz="3735">
                <a:solidFill>
                  <a:srgbClr val="F7F6F5"/>
                </a:solidFill>
                <a:latin typeface="Open Sauce"/>
                <a:ea typeface="Open Sauce"/>
                <a:cs typeface="Open Sauce"/>
                <a:sym typeface="Open Sauce"/>
              </a:rPr>
              <a:t>Leak-proof</a:t>
            </a:r>
          </a:p>
          <a:p>
            <a:pPr algn="l" marL="806567" indent="-403284" lvl="1">
              <a:lnSpc>
                <a:spcPts val="5230"/>
              </a:lnSpc>
              <a:buFont typeface="Arial"/>
              <a:buChar char="•"/>
            </a:pPr>
            <a:r>
              <a:rPr lang="en-US" sz="3735">
                <a:solidFill>
                  <a:srgbClr val="F7F6F5"/>
                </a:solidFill>
                <a:latin typeface="Open Sauce"/>
                <a:ea typeface="Open Sauce"/>
                <a:cs typeface="Open Sauce"/>
                <a:sym typeface="Open Sauce"/>
              </a:rPr>
              <a:t>Easy to clean</a:t>
            </a:r>
          </a:p>
          <a:p>
            <a:pPr algn="l" marL="806567" indent="-403284" lvl="1">
              <a:lnSpc>
                <a:spcPts val="5230"/>
              </a:lnSpc>
              <a:buFont typeface="Arial"/>
              <a:buChar char="•"/>
            </a:pPr>
            <a:r>
              <a:rPr lang="en-US" sz="3735">
                <a:solidFill>
                  <a:srgbClr val="F7F6F5"/>
                </a:solidFill>
                <a:latin typeface="Open Sauce"/>
                <a:ea typeface="Open Sauce"/>
                <a:cs typeface="Open Sauce"/>
                <a:sym typeface="Open Sauce"/>
              </a:rPr>
              <a:t>Durable</a:t>
            </a:r>
          </a:p>
        </p:txBody>
      </p:sp>
      <p:sp>
        <p:nvSpPr>
          <p:cNvPr name="TextBox 5" id="5"/>
          <p:cNvSpPr txBox="true"/>
          <p:nvPr/>
        </p:nvSpPr>
        <p:spPr>
          <a:xfrm rot="0">
            <a:off x="10166819" y="1427665"/>
            <a:ext cx="7793693" cy="2616479"/>
          </a:xfrm>
          <a:prstGeom prst="rect">
            <a:avLst/>
          </a:prstGeom>
        </p:spPr>
        <p:txBody>
          <a:bodyPr anchor="t" rtlCol="false" tIns="0" lIns="0" bIns="0" rIns="0">
            <a:spAutoFit/>
          </a:bodyPr>
          <a:lstStyle/>
          <a:p>
            <a:pPr algn="l">
              <a:lnSpc>
                <a:spcPts val="4802"/>
              </a:lnSpc>
            </a:pPr>
            <a:r>
              <a:rPr lang="en-US" sz="3430">
                <a:solidFill>
                  <a:srgbClr val="F7F6F5"/>
                </a:solidFill>
                <a:latin typeface="Open Sauce Bold"/>
                <a:ea typeface="Open Sauce Bold"/>
                <a:cs typeface="Open Sauce Bold"/>
                <a:sym typeface="Open Sauce Bold"/>
              </a:rPr>
              <a:t>TempTrek: High-Tech Travel Coffee Mug</a:t>
            </a:r>
          </a:p>
          <a:p>
            <a:pPr algn="ctr" marL="0" indent="0" lvl="0">
              <a:lnSpc>
                <a:spcPts val="4802"/>
              </a:lnSpc>
            </a:pPr>
          </a:p>
        </p:txBody>
      </p:sp>
      <p:sp>
        <p:nvSpPr>
          <p:cNvPr name="TextBox 6" id="6"/>
          <p:cNvSpPr txBox="true"/>
          <p:nvPr/>
        </p:nvSpPr>
        <p:spPr>
          <a:xfrm rot="0">
            <a:off x="1028700" y="1433466"/>
            <a:ext cx="9169298" cy="2681605"/>
          </a:xfrm>
          <a:prstGeom prst="rect">
            <a:avLst/>
          </a:prstGeom>
        </p:spPr>
        <p:txBody>
          <a:bodyPr anchor="t" rtlCol="false" tIns="0" lIns="0" bIns="0" rIns="0">
            <a:spAutoFit/>
          </a:bodyPr>
          <a:lstStyle/>
          <a:p>
            <a:pPr algn="l">
              <a:lnSpc>
                <a:spcPts val="7039"/>
              </a:lnSpc>
            </a:pPr>
            <a:r>
              <a:rPr lang="en-US" sz="6399">
                <a:solidFill>
                  <a:srgbClr val="F7F6F5"/>
                </a:solidFill>
                <a:latin typeface="The Youngest Serif"/>
                <a:ea typeface="The Youngest Serif"/>
                <a:cs typeface="The Youngest Serif"/>
                <a:sym typeface="The Youngest Serif"/>
              </a:rPr>
              <a:t>PRODUCT OVERVIEW</a:t>
            </a:r>
          </a:p>
          <a:p>
            <a:pPr algn="l">
              <a:lnSpc>
                <a:spcPts val="7039"/>
              </a:lnSpc>
            </a:pPr>
          </a:p>
          <a:p>
            <a:pPr algn="ctr" marL="0" indent="0" lvl="0">
              <a:lnSpc>
                <a:spcPts val="7039"/>
              </a:lnSpc>
            </a:pPr>
            <a:r>
              <a:rPr lang="en-US" sz="6399">
                <a:solidFill>
                  <a:srgbClr val="F7F6F5"/>
                </a:solidFill>
                <a:latin typeface="The Youngest Serif"/>
                <a:ea typeface="The Youngest Serif"/>
                <a:cs typeface="The Youngest Serif"/>
                <a:sym typeface="The Youngest Serif"/>
              </a:rPr>
              <a:t>KEY FEATURES</a:t>
            </a:r>
          </a:p>
        </p:txBody>
      </p:sp>
      <p:sp>
        <p:nvSpPr>
          <p:cNvPr name="AutoShape 7" id="7"/>
          <p:cNvSpPr/>
          <p:nvPr/>
        </p:nvSpPr>
        <p:spPr>
          <a:xfrm rot="0">
            <a:off x="0" y="4978371"/>
            <a:ext cx="18288000" cy="0"/>
          </a:xfrm>
          <a:prstGeom prst="line">
            <a:avLst/>
          </a:prstGeom>
          <a:ln cap="rnd" w="19050">
            <a:solidFill>
              <a:srgbClr val="80807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901770" y="1480109"/>
            <a:ext cx="11875617" cy="9301316"/>
          </a:xfrm>
          <a:prstGeom prst="rect">
            <a:avLst/>
          </a:prstGeom>
        </p:spPr>
        <p:txBody>
          <a:bodyPr anchor="t" rtlCol="false" tIns="0" lIns="0" bIns="0" rIns="0">
            <a:spAutoFit/>
          </a:bodyPr>
          <a:lstStyle/>
          <a:p>
            <a:pPr algn="l" marL="29997" indent="-14998" lvl="1">
              <a:lnSpc>
                <a:spcPts val="194"/>
              </a:lnSpc>
              <a:buFont typeface="Arial"/>
              <a:buChar char="•"/>
            </a:pPr>
            <a:r>
              <a:rPr lang="en-US" sz="138">
                <a:solidFill>
                  <a:srgbClr val="FFFFFF"/>
                </a:solidFill>
                <a:latin typeface="Canva Sans Bold"/>
                <a:ea typeface="Canva Sans Bold"/>
                <a:cs typeface="Canva Sans Bold"/>
                <a:sym typeface="Canva Sans Bold"/>
              </a:rPr>
              <a:t>Key Partners: Manufacturers, suppliers, distributors, marketing agencies, technology partners</a:t>
            </a:r>
          </a:p>
          <a:p>
            <a:pPr algn="l">
              <a:lnSpc>
                <a:spcPts val="4714"/>
              </a:lnSpc>
            </a:pPr>
          </a:p>
          <a:p>
            <a:pPr algn="l" marL="727086" indent="-363543" lvl="1">
              <a:lnSpc>
                <a:spcPts val="4714"/>
              </a:lnSpc>
              <a:buFont typeface="Arial"/>
              <a:buChar char="•"/>
            </a:pPr>
            <a:r>
              <a:rPr lang="en-US" sz="3367">
                <a:solidFill>
                  <a:srgbClr val="FFFFFF"/>
                </a:solidFill>
                <a:latin typeface="Canva Sans Bold"/>
                <a:ea typeface="Canva Sans Bold"/>
                <a:cs typeface="Canva Sans Bold"/>
                <a:sym typeface="Canva Sans Bold"/>
              </a:rPr>
              <a:t>Key </a:t>
            </a:r>
            <a:r>
              <a:rPr lang="en-US" sz="3367">
                <a:solidFill>
                  <a:srgbClr val="FFFFFF"/>
                </a:solidFill>
                <a:latin typeface="Canva Sans Bold"/>
                <a:ea typeface="Canva Sans Bold"/>
                <a:cs typeface="Canva Sans Bold"/>
                <a:sym typeface="Canva Sans Bold"/>
              </a:rPr>
              <a:t>Activities</a:t>
            </a:r>
            <a:r>
              <a:rPr lang="en-US" sz="3367">
                <a:solidFill>
                  <a:srgbClr val="FFFFFF"/>
                </a:solidFill>
                <a:latin typeface="Canva Sans"/>
                <a:ea typeface="Canva Sans"/>
                <a:cs typeface="Canva Sans"/>
                <a:sym typeface="Canva Sans"/>
              </a:rPr>
              <a:t>: Product development, marketing and sales, customer service, supply chain management, sustainability initiatives</a:t>
            </a:r>
          </a:p>
          <a:p>
            <a:pPr algn="l">
              <a:lnSpc>
                <a:spcPts val="4714"/>
              </a:lnSpc>
            </a:pPr>
          </a:p>
          <a:p>
            <a:pPr algn="l" marL="727086" indent="-363543" lvl="1">
              <a:lnSpc>
                <a:spcPts val="4714"/>
              </a:lnSpc>
              <a:buFont typeface="Arial"/>
              <a:buChar char="•"/>
            </a:pPr>
            <a:r>
              <a:rPr lang="en-US" sz="3367">
                <a:solidFill>
                  <a:srgbClr val="FFFFFF"/>
                </a:solidFill>
                <a:latin typeface="Canva Sans Bold"/>
                <a:ea typeface="Canva Sans Bold"/>
                <a:cs typeface="Canva Sans Bold"/>
                <a:sym typeface="Canva Sans Bold"/>
              </a:rPr>
              <a:t>Key Resources</a:t>
            </a:r>
            <a:r>
              <a:rPr lang="en-US" sz="3367">
                <a:solidFill>
                  <a:srgbClr val="FFFFFF"/>
                </a:solidFill>
                <a:latin typeface="Canva Sans"/>
                <a:ea typeface="Canva Sans"/>
                <a:cs typeface="Canva Sans"/>
                <a:sym typeface="Canva Sans"/>
              </a:rPr>
              <a:t>: Technology, human resources, brand, intellectual property</a:t>
            </a:r>
          </a:p>
          <a:p>
            <a:pPr algn="l">
              <a:lnSpc>
                <a:spcPts val="4714"/>
              </a:lnSpc>
            </a:pPr>
          </a:p>
          <a:p>
            <a:pPr algn="l" marL="727086" indent="-363543" lvl="1">
              <a:lnSpc>
                <a:spcPts val="4714"/>
              </a:lnSpc>
              <a:buFont typeface="Arial"/>
              <a:buChar char="•"/>
            </a:pPr>
            <a:r>
              <a:rPr lang="en-US" sz="3367">
                <a:solidFill>
                  <a:srgbClr val="FFFFFF"/>
                </a:solidFill>
                <a:latin typeface="Canva Sans Bold"/>
                <a:ea typeface="Canva Sans Bold"/>
                <a:cs typeface="Canva Sans Bold"/>
                <a:sym typeface="Canva Sans Bold"/>
              </a:rPr>
              <a:t>Value Propositions: </a:t>
            </a:r>
            <a:r>
              <a:rPr lang="en-US" sz="3367">
                <a:solidFill>
                  <a:srgbClr val="FFFFFF"/>
                </a:solidFill>
                <a:latin typeface="Canva Sans"/>
                <a:ea typeface="Canva Sans"/>
                <a:cs typeface="Canva Sans"/>
                <a:sym typeface="Canva Sans"/>
              </a:rPr>
              <a:t>Convenience, sustainability, durability, style, luxury</a:t>
            </a:r>
          </a:p>
          <a:p>
            <a:pPr algn="l">
              <a:lnSpc>
                <a:spcPts val="4714"/>
              </a:lnSpc>
            </a:pPr>
          </a:p>
          <a:p>
            <a:pPr algn="l" marL="727086" indent="-363543" lvl="1">
              <a:lnSpc>
                <a:spcPts val="4714"/>
              </a:lnSpc>
              <a:buFont typeface="Arial"/>
              <a:buChar char="•"/>
            </a:pPr>
            <a:r>
              <a:rPr lang="en-US" sz="3367">
                <a:solidFill>
                  <a:srgbClr val="FFFFFF"/>
                </a:solidFill>
                <a:latin typeface="Canva Sans Bold"/>
                <a:ea typeface="Canva Sans Bold"/>
                <a:cs typeface="Canva Sans Bold"/>
                <a:sym typeface="Canva Sans Bold"/>
              </a:rPr>
              <a:t>Customer Relationships</a:t>
            </a:r>
            <a:r>
              <a:rPr lang="en-US" sz="3367">
                <a:solidFill>
                  <a:srgbClr val="FFFFFF"/>
                </a:solidFill>
                <a:latin typeface="Canva Sans"/>
                <a:ea typeface="Canva Sans"/>
                <a:cs typeface="Canva Sans"/>
                <a:sym typeface="Canva Sans"/>
              </a:rPr>
              <a:t>: Personalized support, community engagement, loyalty programs, feedback mechanisms</a:t>
            </a:r>
          </a:p>
          <a:p>
            <a:pPr algn="ctr">
              <a:lnSpc>
                <a:spcPts val="7649"/>
              </a:lnSpc>
            </a:pPr>
          </a:p>
        </p:txBody>
      </p:sp>
      <p:sp>
        <p:nvSpPr>
          <p:cNvPr name="Freeform 3" id="3"/>
          <p:cNvSpPr/>
          <p:nvPr/>
        </p:nvSpPr>
        <p:spPr>
          <a:xfrm flipH="false" flipV="false" rot="0">
            <a:off x="320560" y="1785070"/>
            <a:ext cx="5581210" cy="7473230"/>
          </a:xfrm>
          <a:custGeom>
            <a:avLst/>
            <a:gdLst/>
            <a:ahLst/>
            <a:cxnLst/>
            <a:rect r="r" b="b" t="t" l="l"/>
            <a:pathLst>
              <a:path h="7473230" w="5581210">
                <a:moveTo>
                  <a:pt x="0" y="0"/>
                </a:moveTo>
                <a:lnTo>
                  <a:pt x="5581210" y="0"/>
                </a:lnTo>
                <a:lnTo>
                  <a:pt x="5581210" y="7473230"/>
                </a:lnTo>
                <a:lnTo>
                  <a:pt x="0" y="7473230"/>
                </a:lnTo>
                <a:lnTo>
                  <a:pt x="0" y="0"/>
                </a:lnTo>
                <a:close/>
              </a:path>
            </a:pathLst>
          </a:custGeom>
          <a:blipFill>
            <a:blip r:embed="rId3"/>
            <a:stretch>
              <a:fillRect l="-6222" t="0" r="-27677" b="0"/>
            </a:stretch>
          </a:blipFill>
        </p:spPr>
      </p:sp>
      <p:sp>
        <p:nvSpPr>
          <p:cNvPr name="TextBox 4" id="4"/>
          <p:cNvSpPr txBox="true"/>
          <p:nvPr/>
        </p:nvSpPr>
        <p:spPr>
          <a:xfrm rot="0">
            <a:off x="7424723" y="238602"/>
            <a:ext cx="8755193" cy="863587"/>
          </a:xfrm>
          <a:prstGeom prst="rect">
            <a:avLst/>
          </a:prstGeom>
        </p:spPr>
        <p:txBody>
          <a:bodyPr anchor="t" rtlCol="false" tIns="0" lIns="0" bIns="0" rIns="0">
            <a:spAutoFit/>
          </a:bodyPr>
          <a:lstStyle/>
          <a:p>
            <a:pPr algn="ctr">
              <a:lnSpc>
                <a:spcPts val="7000"/>
              </a:lnSpc>
            </a:pPr>
            <a:r>
              <a:rPr lang="en-US" sz="5000">
                <a:solidFill>
                  <a:srgbClr val="FFFFFF"/>
                </a:solidFill>
                <a:latin typeface="Canva Sans Bold"/>
                <a:ea typeface="Canva Sans Bold"/>
                <a:cs typeface="Canva Sans Bold"/>
                <a:sym typeface="Canva Sans Bold"/>
              </a:rPr>
              <a:t>BUSINESS MODEL CANVAS</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877041" y="1547385"/>
            <a:ext cx="11875617" cy="9305126"/>
          </a:xfrm>
          <a:prstGeom prst="rect">
            <a:avLst/>
          </a:prstGeom>
        </p:spPr>
        <p:txBody>
          <a:bodyPr anchor="t" rtlCol="false" tIns="0" lIns="0" bIns="0" rIns="0">
            <a:spAutoFit/>
          </a:bodyPr>
          <a:lstStyle/>
          <a:p>
            <a:pPr algn="l" marL="29997" indent="-14998" lvl="1">
              <a:lnSpc>
                <a:spcPts val="194"/>
              </a:lnSpc>
              <a:buFont typeface="Arial"/>
              <a:buChar char="•"/>
            </a:pPr>
            <a:r>
              <a:rPr lang="en-US" sz="138">
                <a:solidFill>
                  <a:srgbClr val="FFFFFF"/>
                </a:solidFill>
                <a:latin typeface="Canva Sans Bold"/>
                <a:ea typeface="Canva Sans Bold"/>
                <a:cs typeface="Canva Sans Bold"/>
                <a:sym typeface="Canva Sans Bold"/>
              </a:rPr>
              <a:t>Key Partners: Manufacturers, suppliers, distributors, marketing agencies, technology partners</a:t>
            </a:r>
          </a:p>
          <a:p>
            <a:pPr algn="l">
              <a:lnSpc>
                <a:spcPts val="5134"/>
              </a:lnSpc>
            </a:pPr>
          </a:p>
          <a:p>
            <a:pPr algn="l" marL="727086" indent="-363543" lvl="1">
              <a:lnSpc>
                <a:spcPts val="4714"/>
              </a:lnSpc>
              <a:buFont typeface="Arial"/>
              <a:buChar char="•"/>
            </a:pPr>
            <a:r>
              <a:rPr lang="en-US" sz="3367">
                <a:solidFill>
                  <a:srgbClr val="FFFFFF"/>
                </a:solidFill>
                <a:latin typeface="Canva Sans Bold"/>
                <a:ea typeface="Canva Sans Bold"/>
                <a:cs typeface="Canva Sans Bold"/>
                <a:sym typeface="Canva Sans Bold"/>
              </a:rPr>
              <a:t>Channels</a:t>
            </a:r>
            <a:r>
              <a:rPr lang="en-US" sz="3367">
                <a:solidFill>
                  <a:srgbClr val="FFFFFF"/>
                </a:solidFill>
                <a:latin typeface="Canva Sans"/>
                <a:ea typeface="Canva Sans"/>
                <a:cs typeface="Canva Sans"/>
                <a:sym typeface="Canva Sans"/>
              </a:rPr>
              <a:t>: Online store, retail partners, social media, email marketing, events and trade shows</a:t>
            </a:r>
          </a:p>
          <a:p>
            <a:pPr algn="l">
              <a:lnSpc>
                <a:spcPts val="4714"/>
              </a:lnSpc>
            </a:pPr>
          </a:p>
          <a:p>
            <a:pPr algn="l" marL="727086" indent="-363543" lvl="1">
              <a:lnSpc>
                <a:spcPts val="4714"/>
              </a:lnSpc>
              <a:buFont typeface="Arial"/>
              <a:buChar char="•"/>
            </a:pPr>
            <a:r>
              <a:rPr lang="en-US" sz="3367">
                <a:solidFill>
                  <a:srgbClr val="FFFFFF"/>
                </a:solidFill>
                <a:latin typeface="Canva Sans Bold"/>
                <a:ea typeface="Canva Sans Bold"/>
                <a:cs typeface="Canva Sans Bold"/>
                <a:sym typeface="Canva Sans Bold"/>
              </a:rPr>
              <a:t>Customer Segments</a:t>
            </a:r>
            <a:r>
              <a:rPr lang="en-US" sz="3367">
                <a:solidFill>
                  <a:srgbClr val="FFFFFF"/>
                </a:solidFill>
                <a:latin typeface="Canva Sans"/>
                <a:ea typeface="Canva Sans"/>
                <a:cs typeface="Canva Sans"/>
                <a:sym typeface="Canva Sans"/>
              </a:rPr>
              <a:t>: Busy professionals, adventure enthusiasts, health-conscious parents, fashion-forward individuals, luxury seekers, eco-conscious consumers</a:t>
            </a:r>
          </a:p>
          <a:p>
            <a:pPr algn="l">
              <a:lnSpc>
                <a:spcPts val="4714"/>
              </a:lnSpc>
            </a:pPr>
          </a:p>
          <a:p>
            <a:pPr algn="l" marL="727086" indent="-363543" lvl="1">
              <a:lnSpc>
                <a:spcPts val="4714"/>
              </a:lnSpc>
              <a:buFont typeface="Arial"/>
              <a:buChar char="•"/>
            </a:pPr>
            <a:r>
              <a:rPr lang="en-US" sz="3367">
                <a:solidFill>
                  <a:srgbClr val="FFFFFF"/>
                </a:solidFill>
                <a:latin typeface="Canva Sans Bold"/>
                <a:ea typeface="Canva Sans Bold"/>
                <a:cs typeface="Canva Sans Bold"/>
                <a:sym typeface="Canva Sans Bold"/>
              </a:rPr>
              <a:t>Cost Structure</a:t>
            </a:r>
            <a:r>
              <a:rPr lang="en-US" sz="3367">
                <a:solidFill>
                  <a:srgbClr val="FFFFFF"/>
                </a:solidFill>
                <a:latin typeface="Canva Sans"/>
                <a:ea typeface="Canva Sans"/>
                <a:cs typeface="Canva Sans"/>
                <a:sym typeface="Canva Sans"/>
              </a:rPr>
              <a:t>: Production costs, marketing expenses, R&amp;D, distribution costs, customer service</a:t>
            </a:r>
          </a:p>
          <a:p>
            <a:pPr algn="l">
              <a:lnSpc>
                <a:spcPts val="4714"/>
              </a:lnSpc>
            </a:pPr>
          </a:p>
          <a:p>
            <a:pPr algn="l" marL="727086" indent="-363543" lvl="1">
              <a:lnSpc>
                <a:spcPts val="4714"/>
              </a:lnSpc>
              <a:buFont typeface="Arial"/>
              <a:buChar char="•"/>
            </a:pPr>
            <a:r>
              <a:rPr lang="en-US" sz="3367">
                <a:solidFill>
                  <a:srgbClr val="FFFFFF"/>
                </a:solidFill>
                <a:latin typeface="Canva Sans Bold"/>
                <a:ea typeface="Canva Sans Bold"/>
                <a:cs typeface="Canva Sans Bold"/>
                <a:sym typeface="Canva Sans Bold"/>
              </a:rPr>
              <a:t>Revenue Streams</a:t>
            </a:r>
            <a:r>
              <a:rPr lang="en-US" sz="3367">
                <a:solidFill>
                  <a:srgbClr val="FFFFFF"/>
                </a:solidFill>
                <a:latin typeface="Canva Sans"/>
                <a:ea typeface="Canva Sans"/>
                <a:cs typeface="Canva Sans"/>
                <a:sym typeface="Canva Sans"/>
              </a:rPr>
              <a:t>: Direct sales, subscription services, partnerships, premium editions</a:t>
            </a:r>
          </a:p>
          <a:p>
            <a:pPr algn="ctr">
              <a:lnSpc>
                <a:spcPts val="7229"/>
              </a:lnSpc>
            </a:pPr>
          </a:p>
        </p:txBody>
      </p:sp>
      <p:sp>
        <p:nvSpPr>
          <p:cNvPr name="Freeform 3" id="3"/>
          <p:cNvSpPr/>
          <p:nvPr/>
        </p:nvSpPr>
        <p:spPr>
          <a:xfrm flipH="false" flipV="false" rot="0">
            <a:off x="559115" y="1785070"/>
            <a:ext cx="5373488" cy="7260888"/>
          </a:xfrm>
          <a:custGeom>
            <a:avLst/>
            <a:gdLst/>
            <a:ahLst/>
            <a:cxnLst/>
            <a:rect r="r" b="b" t="t" l="l"/>
            <a:pathLst>
              <a:path h="7260888" w="5373488">
                <a:moveTo>
                  <a:pt x="0" y="0"/>
                </a:moveTo>
                <a:lnTo>
                  <a:pt x="5373488" y="0"/>
                </a:lnTo>
                <a:lnTo>
                  <a:pt x="5373488" y="7260888"/>
                </a:lnTo>
                <a:lnTo>
                  <a:pt x="0" y="7260888"/>
                </a:lnTo>
                <a:lnTo>
                  <a:pt x="0" y="0"/>
                </a:lnTo>
                <a:close/>
              </a:path>
            </a:pathLst>
          </a:custGeom>
          <a:blipFill>
            <a:blip r:embed="rId3"/>
            <a:stretch>
              <a:fillRect l="-19774" t="0" r="-15349" b="0"/>
            </a:stretch>
          </a:blipFill>
        </p:spPr>
      </p:sp>
      <p:sp>
        <p:nvSpPr>
          <p:cNvPr name="TextBox 4" id="4"/>
          <p:cNvSpPr txBox="true"/>
          <p:nvPr/>
        </p:nvSpPr>
        <p:spPr>
          <a:xfrm rot="0">
            <a:off x="8092394" y="458795"/>
            <a:ext cx="8730465" cy="1749412"/>
          </a:xfrm>
          <a:prstGeom prst="rect">
            <a:avLst/>
          </a:prstGeom>
        </p:spPr>
        <p:txBody>
          <a:bodyPr anchor="t" rtlCol="false" tIns="0" lIns="0" bIns="0" rIns="0">
            <a:spAutoFit/>
          </a:bodyPr>
          <a:lstStyle/>
          <a:p>
            <a:pPr algn="ctr">
              <a:lnSpc>
                <a:spcPts val="7000"/>
              </a:lnSpc>
            </a:pPr>
            <a:r>
              <a:rPr lang="en-US" sz="5000">
                <a:solidFill>
                  <a:srgbClr val="FFFFFF"/>
                </a:solidFill>
                <a:latin typeface="Canva Sans Bold"/>
                <a:ea typeface="Canva Sans Bold"/>
                <a:cs typeface="Canva Sans Bold"/>
                <a:sym typeface="Canva Sans Bold"/>
              </a:rPr>
              <a:t>BUSINESS MODEL CANVAS cont.</a:t>
            </a:r>
          </a:p>
        </p:txBody>
      </p:sp>
    </p:spTree>
  </p:cSld>
  <p:clrMapOvr>
    <a:masterClrMapping/>
  </p:clrMapOvr>
</p:sld>
</file>

<file path=ppt/slides/slide6.xml><?xml version="1.0" encoding="utf-8"?>
<p:sld xmlns:p="http://schemas.openxmlformats.org/presentationml/2006/main" xmlns:a="http://schemas.openxmlformats.org/drawingml/2006/main">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631126" y="3195913"/>
          <a:ext cx="13776545" cy="6414812"/>
        </p:xfrm>
        <a:graphic>
          <a:graphicData uri="http://schemas.openxmlformats.org/drawingml/2006/table">
            <a:tbl>
              <a:tblPr/>
              <a:tblGrid>
                <a:gridCol w="4337630"/>
                <a:gridCol w="5123140"/>
                <a:gridCol w="4315774"/>
              </a:tblGrid>
              <a:tr h="2987993">
                <a:tc>
                  <a:txBody>
                    <a:bodyPr anchor="t" rtlCol="false"/>
                    <a:lstStyle/>
                    <a:p>
                      <a:pPr algn="l" marL="474976" indent="-237488" lvl="1">
                        <a:lnSpc>
                          <a:spcPts val="3079"/>
                        </a:lnSpc>
                        <a:buFont typeface="Arial"/>
                        <a:buChar char="•"/>
                        <a:defRPr/>
                      </a:pPr>
                      <a:r>
                        <a:rPr lang="en-US" sz="2199">
                          <a:solidFill>
                            <a:srgbClr val="000000"/>
                          </a:solidFill>
                          <a:latin typeface="Open Sauce Bold"/>
                          <a:ea typeface="Open Sauce Bold"/>
                          <a:cs typeface="Open Sauce Bold"/>
                          <a:sym typeface="Open Sauce Bold"/>
                        </a:rPr>
                        <a:t>Self-heating technology</a:t>
                      </a:r>
                      <a:endParaRPr lang="en-US" sz="1100"/>
                    </a:p>
                    <a:p>
                      <a:pPr algn="l">
                        <a:lnSpc>
                          <a:spcPts val="307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l" marL="496566" indent="-248283" lvl="1">
                        <a:lnSpc>
                          <a:spcPts val="3219"/>
                        </a:lnSpc>
                        <a:buFont typeface="Arial"/>
                        <a:buChar char="•"/>
                        <a:defRPr/>
                      </a:pPr>
                      <a:r>
                        <a:rPr lang="en-US" sz="2299">
                          <a:solidFill>
                            <a:srgbClr val="000000"/>
                          </a:solidFill>
                          <a:latin typeface="Open Sauce Bold"/>
                          <a:ea typeface="Open Sauce Bold"/>
                          <a:cs typeface="Open Sauce Bold"/>
                          <a:sym typeface="Open Sauce Bold"/>
                        </a:rPr>
                        <a:t>Maintains temperature 8 hrs</a:t>
                      </a:r>
                      <a:endParaRPr lang="en-US" sz="1100"/>
                    </a:p>
                    <a:p>
                      <a:pPr algn="l">
                        <a:lnSpc>
                          <a:spcPts val="321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l" marL="496566" indent="-248283" lvl="1">
                        <a:lnSpc>
                          <a:spcPts val="3219"/>
                        </a:lnSpc>
                        <a:buFont typeface="Arial"/>
                        <a:buChar char="•"/>
                        <a:defRPr/>
                      </a:pPr>
                      <a:r>
                        <a:rPr lang="en-US" sz="2299">
                          <a:solidFill>
                            <a:srgbClr val="000000"/>
                          </a:solidFill>
                          <a:latin typeface="Open Sauce Bold"/>
                          <a:ea typeface="Open Sauce Bold"/>
                          <a:cs typeface="Open Sauce Bold"/>
                          <a:sym typeface="Open Sauce Bold"/>
                        </a:rPr>
                        <a:t>Ergonomic design</a:t>
                      </a:r>
                      <a:endParaRPr lang="en-US" sz="1100"/>
                    </a:p>
                    <a:p>
                      <a:pPr algn="l">
                        <a:lnSpc>
                          <a:spcPts val="321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1326565">
                <a:tc>
                  <a:txBody>
                    <a:bodyPr anchor="t" rtlCol="false"/>
                    <a:lstStyle/>
                    <a:p>
                      <a:pPr algn="l" marL="496566" indent="-248283" lvl="1">
                        <a:lnSpc>
                          <a:spcPts val="3219"/>
                        </a:lnSpc>
                        <a:buFont typeface="Arial"/>
                        <a:buChar char="•"/>
                        <a:defRPr/>
                      </a:pPr>
                      <a:r>
                        <a:rPr lang="en-US" sz="2299">
                          <a:solidFill>
                            <a:srgbClr val="000000"/>
                          </a:solidFill>
                          <a:latin typeface="Open Sauce"/>
                          <a:ea typeface="Open Sauce"/>
                          <a:cs typeface="Open Sauce"/>
                          <a:sym typeface="Open Sauce"/>
                        </a:rPr>
                        <a:t>Easy-to-read display</a:t>
                      </a:r>
                      <a:endParaRPr lang="en-US" sz="1100"/>
                    </a:p>
                    <a:p>
                      <a:pPr algn="l">
                        <a:lnSpc>
                          <a:spcPts val="321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marL="496566" indent="-248283" lvl="1">
                        <a:lnSpc>
                          <a:spcPts val="3219"/>
                        </a:lnSpc>
                        <a:buFont typeface="Arial"/>
                        <a:buChar char="•"/>
                        <a:defRPr/>
                      </a:pPr>
                      <a:r>
                        <a:rPr lang="en-US" sz="2299">
                          <a:solidFill>
                            <a:srgbClr val="000000"/>
                          </a:solidFill>
                          <a:latin typeface="Open Sauce"/>
                          <a:ea typeface="Open Sauce"/>
                          <a:cs typeface="Open Sauce"/>
                          <a:sym typeface="Open Sauce"/>
                        </a:rPr>
                        <a:t>Long battery life</a:t>
                      </a:r>
                      <a:endParaRPr lang="en-US" sz="1100"/>
                    </a:p>
                    <a:p>
                      <a:pPr algn="l">
                        <a:lnSpc>
                          <a:spcPts val="321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marL="518160" indent="-259080" lvl="1">
                        <a:lnSpc>
                          <a:spcPts val="3359"/>
                        </a:lnSpc>
                        <a:buFont typeface="Arial"/>
                        <a:buChar char="•"/>
                        <a:defRPr/>
                      </a:pPr>
                      <a:r>
                        <a:rPr lang="en-US" sz="2400">
                          <a:solidFill>
                            <a:srgbClr val="000000"/>
                          </a:solidFill>
                          <a:latin typeface="Open Sauce"/>
                          <a:ea typeface="Open Sauce"/>
                          <a:cs typeface="Open Sauce"/>
                          <a:sym typeface="Open Sauce"/>
                        </a:rPr>
                        <a:t>USB rechargeability</a:t>
                      </a:r>
                      <a:endParaRPr lang="en-US" sz="1100"/>
                    </a:p>
                    <a:p>
                      <a:pPr algn="l">
                        <a:lnSpc>
                          <a:spcPts val="335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2100254">
                <a:tc>
                  <a:txBody>
                    <a:bodyPr anchor="t" rtlCol="false"/>
                    <a:lstStyle/>
                    <a:p>
                      <a:pPr algn="l" marL="496564" indent="-248282" lvl="1">
                        <a:lnSpc>
                          <a:spcPts val="3219"/>
                        </a:lnSpc>
                        <a:buFont typeface="Arial"/>
                        <a:buChar char="•"/>
                        <a:defRPr/>
                      </a:pPr>
                      <a:r>
                        <a:rPr lang="en-US" sz="2299">
                          <a:solidFill>
                            <a:srgbClr val="000000"/>
                          </a:solidFill>
                          <a:latin typeface="Open Sauce"/>
                          <a:ea typeface="Open Sauce"/>
                          <a:cs typeface="Open Sauce"/>
                          <a:sym typeface="Open Sauce"/>
                        </a:rPr>
                        <a:t>Leak-proof</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marL="496566" indent="-248283" lvl="1">
                        <a:lnSpc>
                          <a:spcPts val="3219"/>
                        </a:lnSpc>
                        <a:buFont typeface="Arial"/>
                        <a:buChar char="•"/>
                        <a:defRPr/>
                      </a:pPr>
                      <a:r>
                        <a:rPr lang="en-US" sz="2299">
                          <a:solidFill>
                            <a:srgbClr val="000000"/>
                          </a:solidFill>
                          <a:latin typeface="Open Sauce"/>
                          <a:ea typeface="Open Sauce"/>
                          <a:cs typeface="Open Sauce"/>
                          <a:sym typeface="Open Sauce"/>
                        </a:rPr>
                        <a:t>Easy to clean</a:t>
                      </a:r>
                      <a:endParaRPr lang="en-US" sz="1100"/>
                    </a:p>
                    <a:p>
                      <a:pPr algn="l">
                        <a:lnSpc>
                          <a:spcPts val="321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marL="518154" indent="-259077" lvl="1">
                        <a:lnSpc>
                          <a:spcPts val="3359"/>
                        </a:lnSpc>
                        <a:buFont typeface="Arial"/>
                        <a:buChar char="•"/>
                        <a:defRPr/>
                      </a:pPr>
                      <a:r>
                        <a:rPr lang="en-US" sz="2399">
                          <a:solidFill>
                            <a:srgbClr val="000000"/>
                          </a:solidFill>
                          <a:latin typeface="Arimo"/>
                          <a:ea typeface="Arimo"/>
                          <a:cs typeface="Arimo"/>
                          <a:sym typeface="Arimo"/>
                        </a:rPr>
                        <a:t>Durable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3" id="3"/>
          <p:cNvSpPr txBox="true"/>
          <p:nvPr/>
        </p:nvSpPr>
        <p:spPr>
          <a:xfrm rot="0">
            <a:off x="1028700" y="957992"/>
            <a:ext cx="7309911" cy="878840"/>
          </a:xfrm>
          <a:prstGeom prst="rect">
            <a:avLst/>
          </a:prstGeom>
        </p:spPr>
        <p:txBody>
          <a:bodyPr anchor="t" rtlCol="false" tIns="0" lIns="0" bIns="0" rIns="0">
            <a:spAutoFit/>
          </a:bodyPr>
          <a:lstStyle/>
          <a:p>
            <a:pPr algn="l" marL="0" indent="0" lvl="0">
              <a:lnSpc>
                <a:spcPts val="6820"/>
              </a:lnSpc>
            </a:pPr>
            <a:r>
              <a:rPr lang="en-US" sz="6200">
                <a:solidFill>
                  <a:srgbClr val="F7F6F5"/>
                </a:solidFill>
                <a:latin typeface="Canva Sans Bold"/>
                <a:ea typeface="Canva Sans Bold"/>
                <a:cs typeface="Canva Sans Bold"/>
                <a:sym typeface="Canva Sans Bold"/>
              </a:rPr>
              <a:t>VALUE MATRIX</a:t>
            </a:r>
          </a:p>
        </p:txBody>
      </p:sp>
      <p:sp>
        <p:nvSpPr>
          <p:cNvPr name="TextBox 4" id="4"/>
          <p:cNvSpPr txBox="true"/>
          <p:nvPr/>
        </p:nvSpPr>
        <p:spPr>
          <a:xfrm rot="0">
            <a:off x="7497841" y="824642"/>
            <a:ext cx="10790159" cy="2371271"/>
          </a:xfrm>
          <a:prstGeom prst="rect">
            <a:avLst/>
          </a:prstGeom>
        </p:spPr>
        <p:txBody>
          <a:bodyPr anchor="t" rtlCol="false" tIns="0" lIns="0" bIns="0" rIns="0">
            <a:spAutoFit/>
          </a:bodyPr>
          <a:lstStyle/>
          <a:p>
            <a:pPr algn="l" marL="0" indent="0" lvl="0">
              <a:lnSpc>
                <a:spcPts val="5239"/>
              </a:lnSpc>
            </a:pPr>
            <a:r>
              <a:rPr lang="en-US" sz="3742" u="none">
                <a:solidFill>
                  <a:srgbClr val="F7F6F5"/>
                </a:solidFill>
                <a:latin typeface="Open Sauce Bold"/>
                <a:ea typeface="Open Sauce Bold"/>
                <a:cs typeface="Open Sauce Bold"/>
                <a:sym typeface="Open Sauce Bold"/>
              </a:rPr>
              <a:t>Prioritizing features based on importance to different customer segments</a:t>
            </a:r>
          </a:p>
          <a:p>
            <a:pPr algn="l">
              <a:lnSpc>
                <a:spcPts val="4260"/>
              </a:lnSpc>
            </a:pPr>
          </a:p>
          <a:p>
            <a:pPr algn="l" marL="0" indent="0" lvl="0">
              <a:lnSpc>
                <a:spcPts val="4260"/>
              </a:lnSpc>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01825" y="2142424"/>
            <a:ext cx="6946446" cy="7710963"/>
          </a:xfrm>
          <a:custGeom>
            <a:avLst/>
            <a:gdLst/>
            <a:ahLst/>
            <a:cxnLst/>
            <a:rect r="r" b="b" t="t" l="l"/>
            <a:pathLst>
              <a:path h="7710963" w="6946446">
                <a:moveTo>
                  <a:pt x="0" y="0"/>
                </a:moveTo>
                <a:lnTo>
                  <a:pt x="6946445" y="0"/>
                </a:lnTo>
                <a:lnTo>
                  <a:pt x="6946445" y="7710963"/>
                </a:lnTo>
                <a:lnTo>
                  <a:pt x="0" y="7710963"/>
                </a:lnTo>
                <a:lnTo>
                  <a:pt x="0" y="0"/>
                </a:lnTo>
                <a:close/>
              </a:path>
            </a:pathLst>
          </a:custGeom>
          <a:blipFill>
            <a:blip r:embed="rId3"/>
            <a:stretch>
              <a:fillRect l="-105043" t="-1950" r="0" b="-1950"/>
            </a:stretch>
          </a:blipFill>
        </p:spPr>
      </p:sp>
      <p:sp>
        <p:nvSpPr>
          <p:cNvPr name="TextBox 3" id="3"/>
          <p:cNvSpPr txBox="true"/>
          <p:nvPr/>
        </p:nvSpPr>
        <p:spPr>
          <a:xfrm rot="0">
            <a:off x="1028700" y="378564"/>
            <a:ext cx="9114397" cy="910616"/>
          </a:xfrm>
          <a:prstGeom prst="rect">
            <a:avLst/>
          </a:prstGeom>
        </p:spPr>
        <p:txBody>
          <a:bodyPr anchor="t" rtlCol="false" tIns="0" lIns="0" bIns="0" rIns="0">
            <a:spAutoFit/>
          </a:bodyPr>
          <a:lstStyle/>
          <a:p>
            <a:pPr algn="l" marL="0" indent="0" lvl="0">
              <a:lnSpc>
                <a:spcPts val="7097"/>
              </a:lnSpc>
            </a:pPr>
            <a:r>
              <a:rPr lang="en-US" sz="6452">
                <a:solidFill>
                  <a:srgbClr val="F7F6F5"/>
                </a:solidFill>
                <a:latin typeface="Open Sauce Bold"/>
                <a:ea typeface="Open Sauce Bold"/>
                <a:cs typeface="Open Sauce Bold"/>
                <a:sym typeface="Open Sauce Bold"/>
              </a:rPr>
              <a:t>TARGET AUDIENCE</a:t>
            </a:r>
          </a:p>
        </p:txBody>
      </p:sp>
      <p:sp>
        <p:nvSpPr>
          <p:cNvPr name="TextBox 4" id="4"/>
          <p:cNvSpPr txBox="true"/>
          <p:nvPr/>
        </p:nvSpPr>
        <p:spPr>
          <a:xfrm rot="0">
            <a:off x="756686" y="1894548"/>
            <a:ext cx="9114397" cy="8140039"/>
          </a:xfrm>
          <a:prstGeom prst="rect">
            <a:avLst/>
          </a:prstGeom>
        </p:spPr>
        <p:txBody>
          <a:bodyPr anchor="t" rtlCol="false" tIns="0" lIns="0" bIns="0" rIns="0">
            <a:spAutoFit/>
          </a:bodyPr>
          <a:lstStyle/>
          <a:p>
            <a:pPr algn="l">
              <a:lnSpc>
                <a:spcPts val="5076"/>
              </a:lnSpc>
            </a:pPr>
            <a:r>
              <a:rPr lang="en-US" sz="3626">
                <a:solidFill>
                  <a:srgbClr val="F7F6F5"/>
                </a:solidFill>
                <a:latin typeface="Open Sauce Bold"/>
                <a:ea typeface="Open Sauce Bold"/>
                <a:cs typeface="Open Sauce Bold"/>
                <a:sym typeface="Open Sauce Bold"/>
              </a:rPr>
              <a:t>S</a:t>
            </a:r>
            <a:r>
              <a:rPr lang="en-US" sz="3626" u="none">
                <a:solidFill>
                  <a:srgbClr val="F7F6F5"/>
                </a:solidFill>
                <a:latin typeface="Open Sauce Bold"/>
                <a:ea typeface="Open Sauce Bold"/>
                <a:cs typeface="Open Sauce Bold"/>
                <a:sym typeface="Open Sauce Bold"/>
              </a:rPr>
              <a:t>egments</a:t>
            </a:r>
            <a:r>
              <a:rPr lang="en-US" sz="3626" u="none">
                <a:solidFill>
                  <a:srgbClr val="F7F6F5"/>
                </a:solidFill>
                <a:latin typeface="Open Sauce"/>
                <a:ea typeface="Open Sauce"/>
                <a:cs typeface="Open Sauce"/>
                <a:sym typeface="Open Sauce"/>
              </a:rPr>
              <a:t>:</a:t>
            </a:r>
          </a:p>
          <a:p>
            <a:pPr algn="l" marL="1392995" indent="-464332" lvl="2">
              <a:lnSpc>
                <a:spcPts val="4516"/>
              </a:lnSpc>
              <a:buFont typeface="Arial"/>
              <a:buChar char="⚬"/>
            </a:pPr>
            <a:r>
              <a:rPr lang="en-US" sz="3226" u="none">
                <a:solidFill>
                  <a:srgbClr val="F7F6F5"/>
                </a:solidFill>
                <a:latin typeface="Open Sauce"/>
                <a:ea typeface="Open Sauce"/>
                <a:cs typeface="Open Sauce"/>
                <a:sym typeface="Open Sauce"/>
              </a:rPr>
              <a:t>Busy Professionals</a:t>
            </a:r>
          </a:p>
          <a:p>
            <a:pPr algn="l" marL="1392995" indent="-464332" lvl="2">
              <a:lnSpc>
                <a:spcPts val="4516"/>
              </a:lnSpc>
              <a:buFont typeface="Arial"/>
              <a:buChar char="⚬"/>
            </a:pPr>
            <a:r>
              <a:rPr lang="en-US" sz="3226" u="none">
                <a:solidFill>
                  <a:srgbClr val="F7F6F5"/>
                </a:solidFill>
                <a:latin typeface="Open Sauce"/>
                <a:ea typeface="Open Sauce"/>
                <a:cs typeface="Open Sauce"/>
                <a:sym typeface="Open Sauce"/>
              </a:rPr>
              <a:t>Adventure Enthusiasts</a:t>
            </a:r>
          </a:p>
          <a:p>
            <a:pPr algn="l" marL="1392995" indent="-464332" lvl="2">
              <a:lnSpc>
                <a:spcPts val="4516"/>
              </a:lnSpc>
              <a:buFont typeface="Arial"/>
              <a:buChar char="⚬"/>
            </a:pPr>
            <a:r>
              <a:rPr lang="en-US" sz="3226" u="none">
                <a:solidFill>
                  <a:srgbClr val="F7F6F5"/>
                </a:solidFill>
                <a:latin typeface="Open Sauce"/>
                <a:ea typeface="Open Sauce"/>
                <a:cs typeface="Open Sauce"/>
                <a:sym typeface="Open Sauce"/>
              </a:rPr>
              <a:t>Health-Conscious Parents</a:t>
            </a:r>
          </a:p>
          <a:p>
            <a:pPr algn="l" marL="1392995" indent="-464332" lvl="2">
              <a:lnSpc>
                <a:spcPts val="4516"/>
              </a:lnSpc>
              <a:buFont typeface="Arial"/>
              <a:buChar char="⚬"/>
            </a:pPr>
            <a:r>
              <a:rPr lang="en-US" sz="3226" u="none">
                <a:solidFill>
                  <a:srgbClr val="F7F6F5"/>
                </a:solidFill>
                <a:latin typeface="Open Sauce"/>
                <a:ea typeface="Open Sauce"/>
                <a:cs typeface="Open Sauce"/>
                <a:sym typeface="Open Sauce"/>
              </a:rPr>
              <a:t>Fashion-Forward Individuals</a:t>
            </a:r>
          </a:p>
          <a:p>
            <a:pPr algn="l" marL="1392995" indent="-464332" lvl="2">
              <a:lnSpc>
                <a:spcPts val="4516"/>
              </a:lnSpc>
              <a:buFont typeface="Arial"/>
              <a:buChar char="⚬"/>
            </a:pPr>
            <a:r>
              <a:rPr lang="en-US" sz="3226" u="none">
                <a:solidFill>
                  <a:srgbClr val="F7F6F5"/>
                </a:solidFill>
                <a:latin typeface="Open Sauce"/>
                <a:ea typeface="Open Sauce"/>
                <a:cs typeface="Open Sauce"/>
                <a:sym typeface="Open Sauce"/>
              </a:rPr>
              <a:t>Luxury Seekers</a:t>
            </a:r>
          </a:p>
          <a:p>
            <a:pPr algn="l" marL="1392995" indent="-464332" lvl="2">
              <a:lnSpc>
                <a:spcPts val="4516"/>
              </a:lnSpc>
              <a:buFont typeface="Arial"/>
              <a:buChar char="⚬"/>
            </a:pPr>
            <a:r>
              <a:rPr lang="en-US" sz="3226" u="none">
                <a:solidFill>
                  <a:srgbClr val="F7F6F5"/>
                </a:solidFill>
                <a:latin typeface="Open Sauce"/>
                <a:ea typeface="Open Sauce"/>
                <a:cs typeface="Open Sauce"/>
                <a:sym typeface="Open Sauce"/>
              </a:rPr>
              <a:t>Eco-Conscious Consumers</a:t>
            </a:r>
          </a:p>
          <a:p>
            <a:pPr algn="l">
              <a:lnSpc>
                <a:spcPts val="4516"/>
              </a:lnSpc>
            </a:pPr>
          </a:p>
          <a:p>
            <a:pPr algn="l">
              <a:lnSpc>
                <a:spcPts val="5076"/>
              </a:lnSpc>
            </a:pPr>
            <a:r>
              <a:rPr lang="en-US" sz="3626" u="none">
                <a:solidFill>
                  <a:srgbClr val="F7F6F5"/>
                </a:solidFill>
                <a:latin typeface="Open Sauce Bold"/>
                <a:ea typeface="Open Sauce Bold"/>
                <a:cs typeface="Open Sauce Bold"/>
                <a:sym typeface="Open Sauce Bold"/>
              </a:rPr>
              <a:t>Rationale</a:t>
            </a:r>
            <a:r>
              <a:rPr lang="en-US" sz="3626" u="none">
                <a:solidFill>
                  <a:srgbClr val="F7F6F5"/>
                </a:solidFill>
                <a:latin typeface="Open Sauce"/>
                <a:ea typeface="Open Sauce"/>
                <a:cs typeface="Open Sauce"/>
                <a:sym typeface="Open Sauce"/>
              </a:rPr>
              <a:t>:</a:t>
            </a:r>
          </a:p>
          <a:p>
            <a:pPr algn="l" marL="696498" indent="-348249" lvl="1">
              <a:lnSpc>
                <a:spcPts val="4516"/>
              </a:lnSpc>
              <a:buFont typeface="Arial"/>
              <a:buChar char="•"/>
            </a:pPr>
            <a:r>
              <a:rPr lang="en-US" sz="3226" u="none">
                <a:solidFill>
                  <a:srgbClr val="F7F6F5"/>
                </a:solidFill>
                <a:latin typeface="Open Sauce"/>
                <a:ea typeface="Open Sauce"/>
                <a:cs typeface="Open Sauce"/>
                <a:sym typeface="Open Sauce"/>
              </a:rPr>
              <a:t>Aligns with TempTrek’s features and benefits</a:t>
            </a:r>
          </a:p>
          <a:p>
            <a:pPr algn="l" marL="696498" indent="-348249" lvl="1">
              <a:lnSpc>
                <a:spcPts val="4516"/>
              </a:lnSpc>
              <a:buFont typeface="Arial"/>
              <a:buChar char="•"/>
            </a:pPr>
            <a:r>
              <a:rPr lang="en-US" sz="3226" u="none">
                <a:solidFill>
                  <a:srgbClr val="F7F6F5"/>
                </a:solidFill>
                <a:latin typeface="Open Sauce"/>
                <a:ea typeface="Open Sauce"/>
                <a:cs typeface="Open Sauce"/>
                <a:sym typeface="Open Sauce"/>
              </a:rPr>
              <a:t>Addresses distinct needs and preferences</a:t>
            </a:r>
          </a:p>
          <a:p>
            <a:pPr algn="l" marL="0" indent="0" lvl="0">
              <a:lnSpc>
                <a:spcPts val="479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53304" y="2537701"/>
            <a:ext cx="4927154" cy="7390731"/>
          </a:xfrm>
          <a:custGeom>
            <a:avLst/>
            <a:gdLst/>
            <a:ahLst/>
            <a:cxnLst/>
            <a:rect r="r" b="b" t="t" l="l"/>
            <a:pathLst>
              <a:path h="7390731" w="4927154">
                <a:moveTo>
                  <a:pt x="0" y="0"/>
                </a:moveTo>
                <a:lnTo>
                  <a:pt x="4927154" y="0"/>
                </a:lnTo>
                <a:lnTo>
                  <a:pt x="4927154" y="7390731"/>
                </a:lnTo>
                <a:lnTo>
                  <a:pt x="0" y="7390731"/>
                </a:lnTo>
                <a:lnTo>
                  <a:pt x="0" y="0"/>
                </a:lnTo>
                <a:close/>
              </a:path>
            </a:pathLst>
          </a:custGeom>
          <a:blipFill>
            <a:blip r:embed="rId3"/>
            <a:stretch>
              <a:fillRect l="0" t="0" r="0" b="0"/>
            </a:stretch>
          </a:blipFill>
        </p:spPr>
      </p:sp>
      <p:sp>
        <p:nvSpPr>
          <p:cNvPr name="Freeform 3" id="3"/>
          <p:cNvSpPr/>
          <p:nvPr/>
        </p:nvSpPr>
        <p:spPr>
          <a:xfrm flipH="false" flipV="false" rot="0">
            <a:off x="9785684" y="3048543"/>
            <a:ext cx="3042892" cy="2810005"/>
          </a:xfrm>
          <a:custGeom>
            <a:avLst/>
            <a:gdLst/>
            <a:ahLst/>
            <a:cxnLst/>
            <a:rect r="r" b="b" t="t" l="l"/>
            <a:pathLst>
              <a:path h="2810005" w="3042892">
                <a:moveTo>
                  <a:pt x="0" y="0"/>
                </a:moveTo>
                <a:lnTo>
                  <a:pt x="3042892" y="0"/>
                </a:lnTo>
                <a:lnTo>
                  <a:pt x="3042892" y="2810004"/>
                </a:lnTo>
                <a:lnTo>
                  <a:pt x="0" y="2810004"/>
                </a:lnTo>
                <a:lnTo>
                  <a:pt x="0" y="0"/>
                </a:lnTo>
                <a:close/>
              </a:path>
            </a:pathLst>
          </a:custGeom>
          <a:blipFill>
            <a:blip r:embed="rId4"/>
            <a:stretch>
              <a:fillRect l="0" t="0" r="-237" b="-8545"/>
            </a:stretch>
          </a:blipFill>
        </p:spPr>
      </p:sp>
      <p:sp>
        <p:nvSpPr>
          <p:cNvPr name="Freeform 4" id="4"/>
          <p:cNvSpPr/>
          <p:nvPr/>
        </p:nvSpPr>
        <p:spPr>
          <a:xfrm flipH="false" flipV="false" rot="0">
            <a:off x="13750878" y="3048543"/>
            <a:ext cx="3508422" cy="2810005"/>
          </a:xfrm>
          <a:custGeom>
            <a:avLst/>
            <a:gdLst/>
            <a:ahLst/>
            <a:cxnLst/>
            <a:rect r="r" b="b" t="t" l="l"/>
            <a:pathLst>
              <a:path h="2810005" w="3508422">
                <a:moveTo>
                  <a:pt x="0" y="0"/>
                </a:moveTo>
                <a:lnTo>
                  <a:pt x="3508422" y="0"/>
                </a:lnTo>
                <a:lnTo>
                  <a:pt x="3508422" y="2810004"/>
                </a:lnTo>
                <a:lnTo>
                  <a:pt x="0" y="2810004"/>
                </a:lnTo>
                <a:lnTo>
                  <a:pt x="0" y="0"/>
                </a:lnTo>
                <a:close/>
              </a:path>
            </a:pathLst>
          </a:custGeom>
          <a:blipFill>
            <a:blip r:embed="rId5"/>
            <a:stretch>
              <a:fillRect l="-10069" t="0" r="-10069" b="0"/>
            </a:stretch>
          </a:blipFill>
        </p:spPr>
      </p:sp>
      <p:sp>
        <p:nvSpPr>
          <p:cNvPr name="Freeform 5" id="5"/>
          <p:cNvSpPr/>
          <p:nvPr/>
        </p:nvSpPr>
        <p:spPr>
          <a:xfrm flipH="false" flipV="false" rot="0">
            <a:off x="6153027" y="2881630"/>
            <a:ext cx="2860088" cy="3937124"/>
          </a:xfrm>
          <a:custGeom>
            <a:avLst/>
            <a:gdLst/>
            <a:ahLst/>
            <a:cxnLst/>
            <a:rect r="r" b="b" t="t" l="l"/>
            <a:pathLst>
              <a:path h="3937124" w="2860088">
                <a:moveTo>
                  <a:pt x="0" y="0"/>
                </a:moveTo>
                <a:lnTo>
                  <a:pt x="2860088" y="0"/>
                </a:lnTo>
                <a:lnTo>
                  <a:pt x="2860088" y="3937124"/>
                </a:lnTo>
                <a:lnTo>
                  <a:pt x="0" y="3937124"/>
                </a:lnTo>
                <a:lnTo>
                  <a:pt x="0" y="0"/>
                </a:lnTo>
                <a:close/>
              </a:path>
            </a:pathLst>
          </a:custGeom>
          <a:blipFill>
            <a:blip r:embed="rId6"/>
            <a:stretch>
              <a:fillRect l="-11241" t="-30449" r="-18316" b="-10725"/>
            </a:stretch>
          </a:blipFill>
        </p:spPr>
      </p:sp>
      <p:sp>
        <p:nvSpPr>
          <p:cNvPr name="TextBox 6" id="6"/>
          <p:cNvSpPr txBox="true"/>
          <p:nvPr/>
        </p:nvSpPr>
        <p:spPr>
          <a:xfrm rot="0">
            <a:off x="1028700" y="1085850"/>
            <a:ext cx="16467994" cy="1795780"/>
          </a:xfrm>
          <a:prstGeom prst="rect">
            <a:avLst/>
          </a:prstGeom>
        </p:spPr>
        <p:txBody>
          <a:bodyPr anchor="t" rtlCol="false" tIns="0" lIns="0" bIns="0" rIns="0">
            <a:spAutoFit/>
          </a:bodyPr>
          <a:lstStyle/>
          <a:p>
            <a:pPr algn="r">
              <a:lnSpc>
                <a:spcPts val="7039"/>
              </a:lnSpc>
            </a:pPr>
            <a:r>
              <a:rPr lang="en-US" sz="6399">
                <a:solidFill>
                  <a:srgbClr val="F7F6F5"/>
                </a:solidFill>
                <a:latin typeface="Open Sauce Bold"/>
                <a:ea typeface="Open Sauce Bold"/>
                <a:cs typeface="Open Sauce Bold"/>
                <a:sym typeface="Open Sauce Bold"/>
              </a:rPr>
              <a:t>MARKETING STRATEGIES</a:t>
            </a:r>
          </a:p>
          <a:p>
            <a:pPr algn="r" marL="0" indent="0" lvl="0">
              <a:lnSpc>
                <a:spcPts val="7039"/>
              </a:lnSpc>
            </a:pPr>
          </a:p>
        </p:txBody>
      </p:sp>
      <p:grpSp>
        <p:nvGrpSpPr>
          <p:cNvPr name="Group 7" id="7"/>
          <p:cNvGrpSpPr/>
          <p:nvPr/>
        </p:nvGrpSpPr>
        <p:grpSpPr>
          <a:xfrm rot="0">
            <a:off x="5820490" y="7144812"/>
            <a:ext cx="3612817" cy="2308727"/>
            <a:chOff x="0" y="0"/>
            <a:chExt cx="4817090" cy="3078303"/>
          </a:xfrm>
        </p:grpSpPr>
        <p:sp>
          <p:nvSpPr>
            <p:cNvPr name="TextBox 8" id="8"/>
            <p:cNvSpPr txBox="true"/>
            <p:nvPr/>
          </p:nvSpPr>
          <p:spPr>
            <a:xfrm rot="0">
              <a:off x="0" y="-9525"/>
              <a:ext cx="4817090" cy="411630"/>
            </a:xfrm>
            <a:prstGeom prst="rect">
              <a:avLst/>
            </a:prstGeom>
          </p:spPr>
          <p:txBody>
            <a:bodyPr anchor="t" rtlCol="false" tIns="0" lIns="0" bIns="0" rIns="0">
              <a:spAutoFit/>
            </a:bodyPr>
            <a:lstStyle/>
            <a:p>
              <a:pPr algn="l" marL="0" indent="0" lvl="0">
                <a:lnSpc>
                  <a:spcPts val="2509"/>
                </a:lnSpc>
                <a:spcBef>
                  <a:spcPct val="0"/>
                </a:spcBef>
              </a:pPr>
              <a:r>
                <a:rPr lang="en-US" sz="2007">
                  <a:solidFill>
                    <a:srgbClr val="F7F6F5"/>
                  </a:solidFill>
                  <a:latin typeface="Open Sauce Bold"/>
                  <a:ea typeface="Open Sauce Bold"/>
                  <a:cs typeface="Open Sauce Bold"/>
                  <a:sym typeface="Open Sauce Bold"/>
                </a:rPr>
                <a:t>BUSY PROFESSIONALS</a:t>
              </a:r>
            </a:p>
          </p:txBody>
        </p:sp>
        <p:sp>
          <p:nvSpPr>
            <p:cNvPr name="TextBox 9" id="9"/>
            <p:cNvSpPr txBox="true"/>
            <p:nvPr/>
          </p:nvSpPr>
          <p:spPr>
            <a:xfrm rot="0">
              <a:off x="0" y="688265"/>
              <a:ext cx="4817090" cy="2390038"/>
            </a:xfrm>
            <a:prstGeom prst="rect">
              <a:avLst/>
            </a:prstGeom>
          </p:spPr>
          <p:txBody>
            <a:bodyPr anchor="t" rtlCol="false" tIns="0" lIns="0" bIns="0" rIns="0">
              <a:spAutoFit/>
            </a:bodyPr>
            <a:lstStyle/>
            <a:p>
              <a:pPr algn="l" marL="899986" indent="-299995" lvl="2">
                <a:lnSpc>
                  <a:spcPts val="2917"/>
                </a:lnSpc>
                <a:spcBef>
                  <a:spcPct val="0"/>
                </a:spcBef>
                <a:buFont typeface="Arial"/>
                <a:buChar char="⚬"/>
              </a:pPr>
              <a:r>
                <a:rPr lang="en-US" sz="2084">
                  <a:solidFill>
                    <a:srgbClr val="F7F6F5"/>
                  </a:solidFill>
                  <a:latin typeface="Open Sauce"/>
                  <a:ea typeface="Open Sauce"/>
                  <a:cs typeface="Open Sauce"/>
                  <a:sym typeface="Open Sauce"/>
                </a:rPr>
                <a:t>L</a:t>
              </a:r>
              <a:r>
                <a:rPr lang="en-US" sz="2084" strike="noStrike" u="none">
                  <a:solidFill>
                    <a:srgbClr val="F7F6F5"/>
                  </a:solidFill>
                  <a:latin typeface="Open Sauce"/>
                  <a:ea typeface="Open Sauce"/>
                  <a:cs typeface="Open Sauce"/>
                  <a:sym typeface="Open Sauce"/>
                </a:rPr>
                <a:t>inkedIn</a:t>
              </a:r>
            </a:p>
            <a:p>
              <a:pPr algn="l" marL="899986" indent="-299995" lvl="2">
                <a:lnSpc>
                  <a:spcPts val="2917"/>
                </a:lnSpc>
                <a:spcBef>
                  <a:spcPct val="0"/>
                </a:spcBef>
                <a:buFont typeface="Arial"/>
                <a:buChar char="⚬"/>
              </a:pPr>
              <a:r>
                <a:rPr lang="en-US" sz="2084" strike="noStrike" u="none">
                  <a:solidFill>
                    <a:srgbClr val="F7F6F5"/>
                  </a:solidFill>
                  <a:latin typeface="Open Sauce"/>
                  <a:ea typeface="Open Sauce"/>
                  <a:cs typeface="Open Sauce"/>
                  <a:sym typeface="Open Sauce"/>
                </a:rPr>
                <a:t>Email Marketing</a:t>
              </a:r>
            </a:p>
            <a:p>
              <a:pPr algn="l" marL="899986" indent="-299995" lvl="2">
                <a:lnSpc>
                  <a:spcPts val="2917"/>
                </a:lnSpc>
                <a:spcBef>
                  <a:spcPct val="0"/>
                </a:spcBef>
                <a:buFont typeface="Arial"/>
                <a:buChar char="⚬"/>
              </a:pPr>
              <a:r>
                <a:rPr lang="en-US" sz="2084" strike="noStrike" u="none">
                  <a:solidFill>
                    <a:srgbClr val="F7F6F5"/>
                  </a:solidFill>
                  <a:latin typeface="Open Sauce"/>
                  <a:ea typeface="Open Sauce"/>
                  <a:cs typeface="Open Sauce"/>
                  <a:sym typeface="Open Sauce"/>
                </a:rPr>
                <a:t>Twitter</a:t>
              </a:r>
            </a:p>
            <a:p>
              <a:pPr algn="l" marL="899986" indent="-299995" lvl="2">
                <a:lnSpc>
                  <a:spcPts val="2917"/>
                </a:lnSpc>
                <a:spcBef>
                  <a:spcPct val="0"/>
                </a:spcBef>
                <a:buFont typeface="Arial"/>
                <a:buChar char="⚬"/>
              </a:pPr>
              <a:r>
                <a:rPr lang="en-US" sz="2084" strike="noStrike" u="none">
                  <a:solidFill>
                    <a:srgbClr val="F7F6F5"/>
                  </a:solidFill>
                  <a:latin typeface="Open Sauce"/>
                  <a:ea typeface="Open Sauce"/>
                  <a:cs typeface="Open Sauce"/>
                  <a:sym typeface="Open Sauce"/>
                </a:rPr>
                <a:t>Content Marketing</a:t>
              </a:r>
            </a:p>
            <a:p>
              <a:pPr algn="l" marL="0" indent="0" lvl="0">
                <a:lnSpc>
                  <a:spcPts val="2917"/>
                </a:lnSpc>
                <a:spcBef>
                  <a:spcPct val="0"/>
                </a:spcBef>
              </a:pPr>
            </a:p>
          </p:txBody>
        </p:sp>
      </p:grpSp>
      <p:grpSp>
        <p:nvGrpSpPr>
          <p:cNvPr name="Group 10" id="10"/>
          <p:cNvGrpSpPr/>
          <p:nvPr/>
        </p:nvGrpSpPr>
        <p:grpSpPr>
          <a:xfrm rot="0">
            <a:off x="9785684" y="7144812"/>
            <a:ext cx="3563221" cy="2601363"/>
            <a:chOff x="0" y="0"/>
            <a:chExt cx="4750962" cy="3468484"/>
          </a:xfrm>
        </p:grpSpPr>
        <p:sp>
          <p:nvSpPr>
            <p:cNvPr name="TextBox 11" id="11"/>
            <p:cNvSpPr txBox="true"/>
            <p:nvPr/>
          </p:nvSpPr>
          <p:spPr>
            <a:xfrm rot="0">
              <a:off x="0" y="-9525"/>
              <a:ext cx="4750962" cy="805563"/>
            </a:xfrm>
            <a:prstGeom prst="rect">
              <a:avLst/>
            </a:prstGeom>
          </p:spPr>
          <p:txBody>
            <a:bodyPr anchor="t" rtlCol="false" tIns="0" lIns="0" bIns="0" rIns="0">
              <a:spAutoFit/>
            </a:bodyPr>
            <a:lstStyle/>
            <a:p>
              <a:pPr algn="l">
                <a:lnSpc>
                  <a:spcPts val="2474"/>
                </a:lnSpc>
                <a:spcBef>
                  <a:spcPct val="0"/>
                </a:spcBef>
              </a:pPr>
              <a:r>
                <a:rPr lang="en-US" sz="1979">
                  <a:solidFill>
                    <a:srgbClr val="F7F6F5"/>
                  </a:solidFill>
                  <a:latin typeface="Open Sauce Bold"/>
                  <a:ea typeface="Open Sauce Bold"/>
                  <a:cs typeface="Open Sauce Bold"/>
                  <a:sym typeface="Open Sauce Bold"/>
                </a:rPr>
                <a:t>ADVENTU</a:t>
              </a:r>
              <a:r>
                <a:rPr lang="en-US" sz="1979" u="none">
                  <a:solidFill>
                    <a:srgbClr val="F7F6F5"/>
                  </a:solidFill>
                  <a:latin typeface="Open Sauce Bold"/>
                  <a:ea typeface="Open Sauce Bold"/>
                  <a:cs typeface="Open Sauce Bold"/>
                  <a:sym typeface="Open Sauce Bold"/>
                </a:rPr>
                <a:t>RE ENTHUSIASTS:</a:t>
              </a:r>
            </a:p>
            <a:p>
              <a:pPr algn="l" marL="0" indent="0" lvl="0">
                <a:lnSpc>
                  <a:spcPts val="2474"/>
                </a:lnSpc>
                <a:spcBef>
                  <a:spcPct val="0"/>
                </a:spcBef>
              </a:pPr>
            </a:p>
          </p:txBody>
        </p:sp>
        <p:sp>
          <p:nvSpPr>
            <p:cNvPr name="TextBox 12" id="12"/>
            <p:cNvSpPr txBox="true"/>
            <p:nvPr/>
          </p:nvSpPr>
          <p:spPr>
            <a:xfrm rot="0">
              <a:off x="0" y="1087142"/>
              <a:ext cx="4750962" cy="2381342"/>
            </a:xfrm>
            <a:prstGeom prst="rect">
              <a:avLst/>
            </a:prstGeom>
          </p:spPr>
          <p:txBody>
            <a:bodyPr anchor="t" rtlCol="false" tIns="0" lIns="0" bIns="0" rIns="0">
              <a:spAutoFit/>
            </a:bodyPr>
            <a:lstStyle/>
            <a:p>
              <a:pPr algn="l" marL="444704" indent="-222352" lvl="1">
                <a:lnSpc>
                  <a:spcPts val="2883"/>
                </a:lnSpc>
                <a:spcBef>
                  <a:spcPct val="0"/>
                </a:spcBef>
                <a:buFont typeface="Arial"/>
                <a:buChar char="•"/>
              </a:pPr>
              <a:r>
                <a:rPr lang="en-US" sz="2059">
                  <a:solidFill>
                    <a:srgbClr val="F7F6F5"/>
                  </a:solidFill>
                  <a:latin typeface="Open Sauce"/>
                  <a:ea typeface="Open Sauce"/>
                  <a:cs typeface="Open Sauce"/>
                  <a:sym typeface="Open Sauce"/>
                </a:rPr>
                <a:t>I</a:t>
              </a:r>
              <a:r>
                <a:rPr lang="en-US" sz="2059" strike="noStrike" u="none">
                  <a:solidFill>
                    <a:srgbClr val="F7F6F5"/>
                  </a:solidFill>
                  <a:latin typeface="Open Sauce"/>
                  <a:ea typeface="Open Sauce"/>
                  <a:cs typeface="Open Sauce"/>
                  <a:sym typeface="Open Sauce"/>
                </a:rPr>
                <a:t>nstagram</a:t>
              </a:r>
            </a:p>
            <a:p>
              <a:pPr algn="l" marL="444704" indent="-222352" lvl="1">
                <a:lnSpc>
                  <a:spcPts val="2883"/>
                </a:lnSpc>
                <a:spcBef>
                  <a:spcPct val="0"/>
                </a:spcBef>
                <a:buFont typeface="Arial"/>
                <a:buChar char="•"/>
              </a:pPr>
              <a:r>
                <a:rPr lang="en-US" sz="2059" strike="noStrike" u="none">
                  <a:solidFill>
                    <a:srgbClr val="F7F6F5"/>
                  </a:solidFill>
                  <a:latin typeface="Open Sauce"/>
                  <a:ea typeface="Open Sauce"/>
                  <a:cs typeface="Open Sauce"/>
                  <a:sym typeface="Open Sauce"/>
                </a:rPr>
                <a:t>YouTube</a:t>
              </a:r>
            </a:p>
            <a:p>
              <a:pPr algn="l" marL="444704" indent="-222352" lvl="1">
                <a:lnSpc>
                  <a:spcPts val="2883"/>
                </a:lnSpc>
                <a:spcBef>
                  <a:spcPct val="0"/>
                </a:spcBef>
                <a:buFont typeface="Arial"/>
                <a:buChar char="•"/>
              </a:pPr>
              <a:r>
                <a:rPr lang="en-US" sz="2059" strike="noStrike" u="none">
                  <a:solidFill>
                    <a:srgbClr val="F7F6F5"/>
                  </a:solidFill>
                  <a:latin typeface="Open Sauce"/>
                  <a:ea typeface="Open Sauce"/>
                  <a:cs typeface="Open Sauce"/>
                  <a:sym typeface="Open Sauce"/>
                </a:rPr>
                <a:t>Facebook</a:t>
              </a:r>
            </a:p>
            <a:p>
              <a:pPr algn="l" marL="444704" indent="-222352" lvl="1">
                <a:lnSpc>
                  <a:spcPts val="2883"/>
                </a:lnSpc>
                <a:spcBef>
                  <a:spcPct val="0"/>
                </a:spcBef>
                <a:buFont typeface="Arial"/>
                <a:buChar char="•"/>
              </a:pPr>
              <a:r>
                <a:rPr lang="en-US" sz="2059" strike="noStrike" u="none">
                  <a:solidFill>
                    <a:srgbClr val="F7F6F5"/>
                  </a:solidFill>
                  <a:latin typeface="Open Sauce"/>
                  <a:ea typeface="Open Sauce"/>
                  <a:cs typeface="Open Sauce"/>
                  <a:sym typeface="Open Sauce"/>
                </a:rPr>
                <a:t>Influencer Marketing</a:t>
              </a:r>
            </a:p>
            <a:p>
              <a:pPr algn="l" marL="0" indent="0" lvl="0">
                <a:lnSpc>
                  <a:spcPts val="2883"/>
                </a:lnSpc>
                <a:spcBef>
                  <a:spcPct val="0"/>
                </a:spcBef>
              </a:pPr>
            </a:p>
          </p:txBody>
        </p:sp>
      </p:grpSp>
      <p:grpSp>
        <p:nvGrpSpPr>
          <p:cNvPr name="Group 13" id="13"/>
          <p:cNvGrpSpPr/>
          <p:nvPr/>
        </p:nvGrpSpPr>
        <p:grpSpPr>
          <a:xfrm rot="0">
            <a:off x="13750878" y="7235350"/>
            <a:ext cx="3964588" cy="2620251"/>
            <a:chOff x="0" y="0"/>
            <a:chExt cx="5286117" cy="3493668"/>
          </a:xfrm>
        </p:grpSpPr>
        <p:sp>
          <p:nvSpPr>
            <p:cNvPr name="TextBox 14" id="14"/>
            <p:cNvSpPr txBox="true"/>
            <p:nvPr/>
          </p:nvSpPr>
          <p:spPr>
            <a:xfrm rot="0">
              <a:off x="0" y="0"/>
              <a:ext cx="5286117" cy="771270"/>
            </a:xfrm>
            <a:prstGeom prst="rect">
              <a:avLst/>
            </a:prstGeom>
          </p:spPr>
          <p:txBody>
            <a:bodyPr anchor="t" rtlCol="false" tIns="0" lIns="0" bIns="0" rIns="0">
              <a:spAutoFit/>
            </a:bodyPr>
            <a:lstStyle/>
            <a:p>
              <a:pPr algn="l">
                <a:lnSpc>
                  <a:spcPts val="2381"/>
                </a:lnSpc>
                <a:spcBef>
                  <a:spcPct val="0"/>
                </a:spcBef>
              </a:pPr>
              <a:r>
                <a:rPr lang="en-US" sz="1905">
                  <a:solidFill>
                    <a:srgbClr val="F7F6F5"/>
                  </a:solidFill>
                  <a:latin typeface="Open Sauce Bold"/>
                  <a:ea typeface="Open Sauce Bold"/>
                  <a:cs typeface="Open Sauce Bold"/>
                  <a:sym typeface="Open Sauce Bold"/>
                </a:rPr>
                <a:t>H</a:t>
              </a:r>
              <a:r>
                <a:rPr lang="en-US" sz="1905" u="none">
                  <a:solidFill>
                    <a:srgbClr val="F7F6F5"/>
                  </a:solidFill>
                  <a:latin typeface="Open Sauce Bold"/>
                  <a:ea typeface="Open Sauce Bold"/>
                  <a:cs typeface="Open Sauce Bold"/>
                  <a:sym typeface="Open Sauce Bold"/>
                </a:rPr>
                <a:t>EALTH-CONSCIOUS PARENTS:</a:t>
              </a:r>
            </a:p>
            <a:p>
              <a:pPr algn="l" marL="0" indent="0" lvl="0">
                <a:lnSpc>
                  <a:spcPts val="2381"/>
                </a:lnSpc>
                <a:spcBef>
                  <a:spcPct val="0"/>
                </a:spcBef>
              </a:pPr>
            </a:p>
          </p:txBody>
        </p:sp>
        <p:sp>
          <p:nvSpPr>
            <p:cNvPr name="TextBox 15" id="15"/>
            <p:cNvSpPr txBox="true"/>
            <p:nvPr/>
          </p:nvSpPr>
          <p:spPr>
            <a:xfrm rot="0">
              <a:off x="0" y="1040441"/>
              <a:ext cx="5286117" cy="2453227"/>
            </a:xfrm>
            <a:prstGeom prst="rect">
              <a:avLst/>
            </a:prstGeom>
          </p:spPr>
          <p:txBody>
            <a:bodyPr anchor="t" rtlCol="false" tIns="0" lIns="0" bIns="0" rIns="0">
              <a:spAutoFit/>
            </a:bodyPr>
            <a:lstStyle/>
            <a:p>
              <a:pPr algn="l" marL="451975" indent="-225987" lvl="1">
                <a:lnSpc>
                  <a:spcPts val="2930"/>
                </a:lnSpc>
                <a:spcBef>
                  <a:spcPct val="0"/>
                </a:spcBef>
                <a:buFont typeface="Arial"/>
                <a:buChar char="•"/>
              </a:pPr>
              <a:r>
                <a:rPr lang="en-US" sz="2093">
                  <a:solidFill>
                    <a:srgbClr val="F7F6F5"/>
                  </a:solidFill>
                  <a:latin typeface="Open Sauce"/>
                  <a:ea typeface="Open Sauce"/>
                  <a:cs typeface="Open Sauce"/>
                  <a:sym typeface="Open Sauce"/>
                </a:rPr>
                <a:t>Fac</a:t>
              </a:r>
              <a:r>
                <a:rPr lang="en-US" sz="2093" u="none">
                  <a:solidFill>
                    <a:srgbClr val="F7F6F5"/>
                  </a:solidFill>
                  <a:latin typeface="Open Sauce"/>
                  <a:ea typeface="Open Sauce"/>
                  <a:cs typeface="Open Sauce"/>
                  <a:sym typeface="Open Sauce"/>
                </a:rPr>
                <a:t>ebook</a:t>
              </a:r>
            </a:p>
            <a:p>
              <a:pPr algn="l" marL="451975" indent="-225987" lvl="1">
                <a:lnSpc>
                  <a:spcPts val="2930"/>
                </a:lnSpc>
                <a:spcBef>
                  <a:spcPct val="0"/>
                </a:spcBef>
                <a:buFont typeface="Arial"/>
                <a:buChar char="•"/>
              </a:pPr>
              <a:r>
                <a:rPr lang="en-US" sz="2093" u="none">
                  <a:solidFill>
                    <a:srgbClr val="F7F6F5"/>
                  </a:solidFill>
                  <a:latin typeface="Open Sauce"/>
                  <a:ea typeface="Open Sauce"/>
                  <a:cs typeface="Open Sauce"/>
                  <a:sym typeface="Open Sauce"/>
                </a:rPr>
                <a:t>Pinterest</a:t>
              </a:r>
            </a:p>
            <a:p>
              <a:pPr algn="l" marL="451975" indent="-225987" lvl="1">
                <a:lnSpc>
                  <a:spcPts val="2930"/>
                </a:lnSpc>
                <a:spcBef>
                  <a:spcPct val="0"/>
                </a:spcBef>
                <a:buFont typeface="Arial"/>
                <a:buChar char="•"/>
              </a:pPr>
              <a:r>
                <a:rPr lang="en-US" sz="2093" u="none">
                  <a:solidFill>
                    <a:srgbClr val="F7F6F5"/>
                  </a:solidFill>
                  <a:latin typeface="Open Sauce"/>
                  <a:ea typeface="Open Sauce"/>
                  <a:cs typeface="Open Sauce"/>
                  <a:sym typeface="Open Sauce"/>
                </a:rPr>
                <a:t>Email Marketing</a:t>
              </a:r>
            </a:p>
            <a:p>
              <a:pPr algn="l" marL="451975" indent="-225987" lvl="1">
                <a:lnSpc>
                  <a:spcPts val="2930"/>
                </a:lnSpc>
                <a:spcBef>
                  <a:spcPct val="0"/>
                </a:spcBef>
                <a:buFont typeface="Arial"/>
                <a:buChar char="•"/>
              </a:pPr>
              <a:r>
                <a:rPr lang="en-US" sz="2093" u="none">
                  <a:solidFill>
                    <a:srgbClr val="F7F6F5"/>
                  </a:solidFill>
                  <a:latin typeface="Open Sauce"/>
                  <a:ea typeface="Open Sauce"/>
                  <a:cs typeface="Open Sauce"/>
                  <a:sym typeface="Open Sauce"/>
                </a:rPr>
                <a:t>Parenting Blogs</a:t>
              </a:r>
            </a:p>
            <a:p>
              <a:pPr algn="l" marL="0" indent="0" lvl="0">
                <a:lnSpc>
                  <a:spcPts val="2930"/>
                </a:lnSpc>
                <a:spcBef>
                  <a:spcPct val="0"/>
                </a:spcBef>
              </a:pPr>
            </a:p>
          </p:txBody>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EBF11">
                <a:alpha val="100000"/>
              </a:srgbClr>
            </a:gs>
            <a:gs pos="50000">
              <a:srgbClr val="5A3504">
                <a:alpha val="100000"/>
              </a:srgbClr>
            </a:gs>
            <a:gs pos="100000">
              <a:srgbClr val="5C370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53304" y="2537701"/>
            <a:ext cx="4927154" cy="7390731"/>
          </a:xfrm>
          <a:custGeom>
            <a:avLst/>
            <a:gdLst/>
            <a:ahLst/>
            <a:cxnLst/>
            <a:rect r="r" b="b" t="t" l="l"/>
            <a:pathLst>
              <a:path h="7390731" w="4927154">
                <a:moveTo>
                  <a:pt x="0" y="0"/>
                </a:moveTo>
                <a:lnTo>
                  <a:pt x="4927154" y="0"/>
                </a:lnTo>
                <a:lnTo>
                  <a:pt x="4927154" y="7390731"/>
                </a:lnTo>
                <a:lnTo>
                  <a:pt x="0" y="7390731"/>
                </a:lnTo>
                <a:lnTo>
                  <a:pt x="0" y="0"/>
                </a:lnTo>
                <a:close/>
              </a:path>
            </a:pathLst>
          </a:custGeom>
          <a:blipFill>
            <a:blip r:embed="rId3"/>
            <a:stretch>
              <a:fillRect l="0" t="0" r="0" b="0"/>
            </a:stretch>
          </a:blipFill>
        </p:spPr>
      </p:sp>
      <p:sp>
        <p:nvSpPr>
          <p:cNvPr name="Freeform 3" id="3"/>
          <p:cNvSpPr/>
          <p:nvPr/>
        </p:nvSpPr>
        <p:spPr>
          <a:xfrm flipH="false" flipV="false" rot="0">
            <a:off x="5820490" y="3071286"/>
            <a:ext cx="3100952" cy="3512764"/>
          </a:xfrm>
          <a:custGeom>
            <a:avLst/>
            <a:gdLst/>
            <a:ahLst/>
            <a:cxnLst/>
            <a:rect r="r" b="b" t="t" l="l"/>
            <a:pathLst>
              <a:path h="3512764" w="3100952">
                <a:moveTo>
                  <a:pt x="0" y="0"/>
                </a:moveTo>
                <a:lnTo>
                  <a:pt x="3100952" y="0"/>
                </a:lnTo>
                <a:lnTo>
                  <a:pt x="3100952" y="3512764"/>
                </a:lnTo>
                <a:lnTo>
                  <a:pt x="0" y="3512764"/>
                </a:lnTo>
                <a:lnTo>
                  <a:pt x="0" y="0"/>
                </a:lnTo>
                <a:close/>
              </a:path>
            </a:pathLst>
          </a:custGeom>
          <a:blipFill>
            <a:blip r:embed="rId4"/>
            <a:stretch>
              <a:fillRect l="0" t="-8447" r="-5957" b="0"/>
            </a:stretch>
          </a:blipFill>
        </p:spPr>
      </p:sp>
      <p:sp>
        <p:nvSpPr>
          <p:cNvPr name="Freeform 4" id="4"/>
          <p:cNvSpPr/>
          <p:nvPr/>
        </p:nvSpPr>
        <p:spPr>
          <a:xfrm flipH="false" flipV="false" rot="0">
            <a:off x="14312546" y="3049257"/>
            <a:ext cx="3625477" cy="3534793"/>
          </a:xfrm>
          <a:custGeom>
            <a:avLst/>
            <a:gdLst/>
            <a:ahLst/>
            <a:cxnLst/>
            <a:rect r="r" b="b" t="t" l="l"/>
            <a:pathLst>
              <a:path h="3534793" w="3625477">
                <a:moveTo>
                  <a:pt x="0" y="0"/>
                </a:moveTo>
                <a:lnTo>
                  <a:pt x="3625477" y="0"/>
                </a:lnTo>
                <a:lnTo>
                  <a:pt x="3625477" y="3534793"/>
                </a:lnTo>
                <a:lnTo>
                  <a:pt x="0" y="3534793"/>
                </a:lnTo>
                <a:lnTo>
                  <a:pt x="0" y="0"/>
                </a:lnTo>
                <a:close/>
              </a:path>
            </a:pathLst>
          </a:custGeom>
          <a:blipFill>
            <a:blip r:embed="rId5"/>
            <a:stretch>
              <a:fillRect l="-46957" t="-484" r="0" b="0"/>
            </a:stretch>
          </a:blipFill>
        </p:spPr>
      </p:sp>
      <p:sp>
        <p:nvSpPr>
          <p:cNvPr name="TextBox 5" id="5"/>
          <p:cNvSpPr txBox="true"/>
          <p:nvPr/>
        </p:nvSpPr>
        <p:spPr>
          <a:xfrm rot="0">
            <a:off x="6957703" y="1076325"/>
            <a:ext cx="10538991" cy="2497709"/>
          </a:xfrm>
          <a:prstGeom prst="rect">
            <a:avLst/>
          </a:prstGeom>
        </p:spPr>
        <p:txBody>
          <a:bodyPr anchor="t" rtlCol="false" tIns="0" lIns="0" bIns="0" rIns="0">
            <a:spAutoFit/>
          </a:bodyPr>
          <a:lstStyle/>
          <a:p>
            <a:pPr algn="r">
              <a:lnSpc>
                <a:spcPts val="6476"/>
              </a:lnSpc>
            </a:pPr>
            <a:r>
              <a:rPr lang="en-US" sz="5887">
                <a:solidFill>
                  <a:srgbClr val="F7F6F5"/>
                </a:solidFill>
                <a:latin typeface="Open Sauce Bold"/>
                <a:ea typeface="Open Sauce Bold"/>
                <a:cs typeface="Open Sauce Bold"/>
                <a:sym typeface="Open Sauce Bold"/>
              </a:rPr>
              <a:t>MARKETING STRATEGIES </a:t>
            </a:r>
          </a:p>
          <a:p>
            <a:pPr algn="r">
              <a:lnSpc>
                <a:spcPts val="6476"/>
              </a:lnSpc>
            </a:pPr>
            <a:r>
              <a:rPr lang="en-US" sz="5887">
                <a:solidFill>
                  <a:srgbClr val="F7F6F5"/>
                </a:solidFill>
                <a:latin typeface="Open Sauce Bold"/>
                <a:ea typeface="Open Sauce Bold"/>
                <a:cs typeface="Open Sauce Bold"/>
                <a:sym typeface="Open Sauce Bold"/>
              </a:rPr>
              <a:t>CONT.</a:t>
            </a:r>
          </a:p>
          <a:p>
            <a:pPr algn="r" marL="0" indent="0" lvl="0">
              <a:lnSpc>
                <a:spcPts val="6685"/>
              </a:lnSpc>
            </a:pPr>
          </a:p>
        </p:txBody>
      </p:sp>
      <p:sp>
        <p:nvSpPr>
          <p:cNvPr name="Freeform 6" id="6"/>
          <p:cNvSpPr/>
          <p:nvPr/>
        </p:nvSpPr>
        <p:spPr>
          <a:xfrm flipH="false" flipV="false" rot="0">
            <a:off x="5820490" y="3071286"/>
            <a:ext cx="3253352" cy="3665164"/>
          </a:xfrm>
          <a:custGeom>
            <a:avLst/>
            <a:gdLst/>
            <a:ahLst/>
            <a:cxnLst/>
            <a:rect r="r" b="b" t="t" l="l"/>
            <a:pathLst>
              <a:path h="3665164" w="3253352">
                <a:moveTo>
                  <a:pt x="0" y="0"/>
                </a:moveTo>
                <a:lnTo>
                  <a:pt x="3253352" y="0"/>
                </a:lnTo>
                <a:lnTo>
                  <a:pt x="3253352" y="3665164"/>
                </a:lnTo>
                <a:lnTo>
                  <a:pt x="0" y="3665164"/>
                </a:lnTo>
                <a:lnTo>
                  <a:pt x="0" y="0"/>
                </a:lnTo>
                <a:close/>
              </a:path>
            </a:pathLst>
          </a:custGeom>
          <a:blipFill>
            <a:blip r:embed="rId4"/>
            <a:stretch>
              <a:fillRect l="0" t="-6589" r="-5957" b="-2457"/>
            </a:stretch>
          </a:blipFill>
        </p:spPr>
      </p:sp>
      <p:sp>
        <p:nvSpPr>
          <p:cNvPr name="Freeform 7" id="7"/>
          <p:cNvSpPr/>
          <p:nvPr/>
        </p:nvSpPr>
        <p:spPr>
          <a:xfrm flipH="false" flipV="false" rot="0">
            <a:off x="9725273" y="3510572"/>
            <a:ext cx="3928537" cy="2612162"/>
          </a:xfrm>
          <a:custGeom>
            <a:avLst/>
            <a:gdLst/>
            <a:ahLst/>
            <a:cxnLst/>
            <a:rect r="r" b="b" t="t" l="l"/>
            <a:pathLst>
              <a:path h="2612162" w="3928537">
                <a:moveTo>
                  <a:pt x="0" y="0"/>
                </a:moveTo>
                <a:lnTo>
                  <a:pt x="3928537" y="0"/>
                </a:lnTo>
                <a:lnTo>
                  <a:pt x="3928537" y="2612162"/>
                </a:lnTo>
                <a:lnTo>
                  <a:pt x="0" y="2612162"/>
                </a:lnTo>
                <a:lnTo>
                  <a:pt x="0" y="0"/>
                </a:lnTo>
                <a:close/>
              </a:path>
            </a:pathLst>
          </a:custGeom>
          <a:blipFill>
            <a:blip r:embed="rId6"/>
            <a:stretch>
              <a:fillRect l="0" t="-262" r="0" b="0"/>
            </a:stretch>
          </a:blipFill>
        </p:spPr>
      </p:sp>
      <p:grpSp>
        <p:nvGrpSpPr>
          <p:cNvPr name="Group 8" id="8"/>
          <p:cNvGrpSpPr/>
          <p:nvPr/>
        </p:nvGrpSpPr>
        <p:grpSpPr>
          <a:xfrm rot="0">
            <a:off x="5820490" y="7144812"/>
            <a:ext cx="3612817" cy="2623052"/>
            <a:chOff x="0" y="0"/>
            <a:chExt cx="4817090" cy="3497403"/>
          </a:xfrm>
        </p:grpSpPr>
        <p:sp>
          <p:nvSpPr>
            <p:cNvPr name="TextBox 9" id="9"/>
            <p:cNvSpPr txBox="true"/>
            <p:nvPr/>
          </p:nvSpPr>
          <p:spPr>
            <a:xfrm rot="0">
              <a:off x="0" y="-9525"/>
              <a:ext cx="4817090" cy="830730"/>
            </a:xfrm>
            <a:prstGeom prst="rect">
              <a:avLst/>
            </a:prstGeom>
          </p:spPr>
          <p:txBody>
            <a:bodyPr anchor="t" rtlCol="false" tIns="0" lIns="0" bIns="0" rIns="0">
              <a:spAutoFit/>
            </a:bodyPr>
            <a:lstStyle/>
            <a:p>
              <a:pPr algn="l" marL="0" indent="0" lvl="0">
                <a:lnSpc>
                  <a:spcPts val="2509"/>
                </a:lnSpc>
                <a:spcBef>
                  <a:spcPct val="0"/>
                </a:spcBef>
              </a:pPr>
              <a:r>
                <a:rPr lang="en-US" sz="2007">
                  <a:solidFill>
                    <a:srgbClr val="F7F6F5"/>
                  </a:solidFill>
                  <a:latin typeface="Open Sauce Bold"/>
                  <a:ea typeface="Open Sauce Bold"/>
                  <a:cs typeface="Open Sauce Bold"/>
                  <a:sym typeface="Open Sauce Bold"/>
                </a:rPr>
                <a:t>FASHION-FORWARD INDIVIDUALS</a:t>
              </a:r>
            </a:p>
          </p:txBody>
        </p:sp>
        <p:sp>
          <p:nvSpPr>
            <p:cNvPr name="TextBox 10" id="10"/>
            <p:cNvSpPr txBox="true"/>
            <p:nvPr/>
          </p:nvSpPr>
          <p:spPr>
            <a:xfrm rot="0">
              <a:off x="0" y="1107365"/>
              <a:ext cx="4817090" cy="2390038"/>
            </a:xfrm>
            <a:prstGeom prst="rect">
              <a:avLst/>
            </a:prstGeom>
          </p:spPr>
          <p:txBody>
            <a:bodyPr anchor="t" rtlCol="false" tIns="0" lIns="0" bIns="0" rIns="0">
              <a:spAutoFit/>
            </a:bodyPr>
            <a:lstStyle/>
            <a:p>
              <a:pPr algn="l" marL="899986" indent="-299995" lvl="2">
                <a:lnSpc>
                  <a:spcPts val="2917"/>
                </a:lnSpc>
                <a:spcBef>
                  <a:spcPct val="0"/>
                </a:spcBef>
                <a:buFont typeface="Arial"/>
                <a:buChar char="⚬"/>
              </a:pPr>
              <a:r>
                <a:rPr lang="en-US" sz="2084">
                  <a:solidFill>
                    <a:srgbClr val="F7F6F5"/>
                  </a:solidFill>
                  <a:latin typeface="Open Sauce"/>
                  <a:ea typeface="Open Sauce"/>
                  <a:cs typeface="Open Sauce"/>
                  <a:sym typeface="Open Sauce"/>
                </a:rPr>
                <a:t>Instagram</a:t>
              </a:r>
            </a:p>
            <a:p>
              <a:pPr algn="l" marL="899986" indent="-299995" lvl="2">
                <a:lnSpc>
                  <a:spcPts val="2917"/>
                </a:lnSpc>
                <a:spcBef>
                  <a:spcPct val="0"/>
                </a:spcBef>
                <a:buFont typeface="Arial"/>
                <a:buChar char="⚬"/>
              </a:pPr>
              <a:r>
                <a:rPr lang="en-US" sz="2084" strike="noStrike" u="none">
                  <a:solidFill>
                    <a:srgbClr val="F7F6F5"/>
                  </a:solidFill>
                  <a:latin typeface="Open Sauce"/>
                  <a:ea typeface="Open Sauce"/>
                  <a:cs typeface="Open Sauce"/>
                  <a:sym typeface="Open Sauce"/>
                </a:rPr>
                <a:t>TikTok</a:t>
              </a:r>
            </a:p>
            <a:p>
              <a:pPr algn="l" marL="899986" indent="-299995" lvl="2">
                <a:lnSpc>
                  <a:spcPts val="2917"/>
                </a:lnSpc>
                <a:spcBef>
                  <a:spcPct val="0"/>
                </a:spcBef>
                <a:buFont typeface="Arial"/>
                <a:buChar char="⚬"/>
              </a:pPr>
              <a:r>
                <a:rPr lang="en-US" sz="2084" strike="noStrike" u="none">
                  <a:solidFill>
                    <a:srgbClr val="F7F6F5"/>
                  </a:solidFill>
                  <a:latin typeface="Open Sauce"/>
                  <a:ea typeface="Open Sauce"/>
                  <a:cs typeface="Open Sauce"/>
                  <a:sym typeface="Open Sauce"/>
                </a:rPr>
                <a:t>Influencer Marketing</a:t>
              </a:r>
            </a:p>
            <a:p>
              <a:pPr algn="l" marL="899986" indent="-299995" lvl="2">
                <a:lnSpc>
                  <a:spcPts val="2917"/>
                </a:lnSpc>
                <a:spcBef>
                  <a:spcPct val="0"/>
                </a:spcBef>
                <a:buFont typeface="Arial"/>
                <a:buChar char="⚬"/>
              </a:pPr>
              <a:r>
                <a:rPr lang="en-US" sz="2084" strike="noStrike" u="none">
                  <a:solidFill>
                    <a:srgbClr val="F7F6F5"/>
                  </a:solidFill>
                  <a:latin typeface="Open Sauce"/>
                  <a:ea typeface="Open Sauce"/>
                  <a:cs typeface="Open Sauce"/>
                  <a:sym typeface="Open Sauce"/>
                </a:rPr>
                <a:t>Email </a:t>
              </a:r>
              <a:r>
                <a:rPr lang="en-US" sz="2084" strike="noStrike" u="none">
                  <a:solidFill>
                    <a:srgbClr val="F7F6F5"/>
                  </a:solidFill>
                  <a:latin typeface="Open Sauce"/>
                  <a:ea typeface="Open Sauce"/>
                  <a:cs typeface="Open Sauce"/>
                  <a:sym typeface="Open Sauce"/>
                </a:rPr>
                <a:t>Marketing</a:t>
              </a:r>
            </a:p>
            <a:p>
              <a:pPr algn="l" marL="0" indent="0" lvl="0">
                <a:lnSpc>
                  <a:spcPts val="2917"/>
                </a:lnSpc>
                <a:spcBef>
                  <a:spcPct val="0"/>
                </a:spcBef>
              </a:pPr>
            </a:p>
          </p:txBody>
        </p:sp>
      </p:grpSp>
      <p:grpSp>
        <p:nvGrpSpPr>
          <p:cNvPr name="Group 11" id="11"/>
          <p:cNvGrpSpPr/>
          <p:nvPr/>
        </p:nvGrpSpPr>
        <p:grpSpPr>
          <a:xfrm rot="0">
            <a:off x="9895373" y="7144812"/>
            <a:ext cx="3588336" cy="2010128"/>
            <a:chOff x="0" y="0"/>
            <a:chExt cx="4784449" cy="2680171"/>
          </a:xfrm>
        </p:grpSpPr>
        <p:sp>
          <p:nvSpPr>
            <p:cNvPr name="TextBox 12" id="12"/>
            <p:cNvSpPr txBox="true"/>
            <p:nvPr/>
          </p:nvSpPr>
          <p:spPr>
            <a:xfrm rot="0">
              <a:off x="0" y="-9525"/>
              <a:ext cx="4784449" cy="414372"/>
            </a:xfrm>
            <a:prstGeom prst="rect">
              <a:avLst/>
            </a:prstGeom>
          </p:spPr>
          <p:txBody>
            <a:bodyPr anchor="t" rtlCol="false" tIns="0" lIns="0" bIns="0" rIns="0">
              <a:spAutoFit/>
            </a:bodyPr>
            <a:lstStyle/>
            <a:p>
              <a:pPr algn="l" marL="0" indent="0" lvl="0">
                <a:lnSpc>
                  <a:spcPts val="2571"/>
                </a:lnSpc>
                <a:spcBef>
                  <a:spcPct val="0"/>
                </a:spcBef>
              </a:pPr>
              <a:r>
                <a:rPr lang="en-US" sz="2057">
                  <a:solidFill>
                    <a:srgbClr val="F7F6F5"/>
                  </a:solidFill>
                  <a:latin typeface="Open Sauce Bold"/>
                  <a:ea typeface="Open Sauce Bold"/>
                  <a:cs typeface="Open Sauce Bold"/>
                  <a:sym typeface="Open Sauce Bold"/>
                </a:rPr>
                <a:t>LUXURY SEEKERS</a:t>
              </a:r>
            </a:p>
          </p:txBody>
        </p:sp>
        <p:sp>
          <p:nvSpPr>
            <p:cNvPr name="TextBox 13" id="13"/>
            <p:cNvSpPr txBox="true"/>
            <p:nvPr/>
          </p:nvSpPr>
          <p:spPr>
            <a:xfrm rot="0">
              <a:off x="0" y="718326"/>
              <a:ext cx="4784449" cy="1961845"/>
            </a:xfrm>
            <a:prstGeom prst="rect">
              <a:avLst/>
            </a:prstGeom>
          </p:spPr>
          <p:txBody>
            <a:bodyPr anchor="t" rtlCol="false" tIns="0" lIns="0" bIns="0" rIns="0">
              <a:spAutoFit/>
            </a:bodyPr>
            <a:lstStyle/>
            <a:p>
              <a:pPr algn="l" marL="462063" indent="-231031" lvl="1">
                <a:lnSpc>
                  <a:spcPts val="2996"/>
                </a:lnSpc>
                <a:spcBef>
                  <a:spcPct val="0"/>
                </a:spcBef>
                <a:buFont typeface="Arial"/>
                <a:buChar char="•"/>
              </a:pPr>
              <a:r>
                <a:rPr lang="en-US" sz="2140">
                  <a:solidFill>
                    <a:srgbClr val="F7F6F5"/>
                  </a:solidFill>
                  <a:latin typeface="Open Sauce"/>
                  <a:ea typeface="Open Sauce"/>
                  <a:cs typeface="Open Sauce"/>
                  <a:sym typeface="Open Sauce"/>
                </a:rPr>
                <a:t>I</a:t>
              </a:r>
              <a:r>
                <a:rPr lang="en-US" sz="2140" strike="noStrike" u="none">
                  <a:solidFill>
                    <a:srgbClr val="F7F6F5"/>
                  </a:solidFill>
                  <a:latin typeface="Open Sauce"/>
                  <a:ea typeface="Open Sauce"/>
                  <a:cs typeface="Open Sauce"/>
                  <a:sym typeface="Open Sauce"/>
                </a:rPr>
                <a:t>nstagram</a:t>
              </a:r>
            </a:p>
            <a:p>
              <a:pPr algn="l" marL="462063" indent="-231031" lvl="1">
                <a:lnSpc>
                  <a:spcPts val="2996"/>
                </a:lnSpc>
                <a:spcBef>
                  <a:spcPct val="0"/>
                </a:spcBef>
                <a:buFont typeface="Arial"/>
                <a:buChar char="•"/>
              </a:pPr>
              <a:r>
                <a:rPr lang="en-US" sz="2140" strike="noStrike" u="none">
                  <a:solidFill>
                    <a:srgbClr val="F7F6F5"/>
                  </a:solidFill>
                  <a:latin typeface="Open Sauce"/>
                  <a:ea typeface="Open Sauce"/>
                  <a:cs typeface="Open Sauce"/>
                  <a:sym typeface="Open Sauce"/>
                </a:rPr>
                <a:t>Email Marketing</a:t>
              </a:r>
            </a:p>
            <a:p>
              <a:pPr algn="l" marL="462063" indent="-231031" lvl="1">
                <a:lnSpc>
                  <a:spcPts val="2996"/>
                </a:lnSpc>
                <a:spcBef>
                  <a:spcPct val="0"/>
                </a:spcBef>
                <a:buFont typeface="Arial"/>
                <a:buChar char="•"/>
              </a:pPr>
              <a:r>
                <a:rPr lang="en-US" sz="2140" strike="noStrike" u="none">
                  <a:solidFill>
                    <a:srgbClr val="F7F6F5"/>
                  </a:solidFill>
                  <a:latin typeface="Open Sauce"/>
                  <a:ea typeface="Open Sauce"/>
                  <a:cs typeface="Open Sauce"/>
                  <a:sym typeface="Open Sauce"/>
                </a:rPr>
                <a:t>Luxury Magazines</a:t>
              </a:r>
            </a:p>
            <a:p>
              <a:pPr algn="l" marL="462063" indent="-231031" lvl="1">
                <a:lnSpc>
                  <a:spcPts val="2996"/>
                </a:lnSpc>
                <a:spcBef>
                  <a:spcPct val="0"/>
                </a:spcBef>
                <a:buFont typeface="Arial"/>
                <a:buChar char="•"/>
              </a:pPr>
              <a:r>
                <a:rPr lang="en-US" sz="2140" strike="noStrike" u="none">
                  <a:solidFill>
                    <a:srgbClr val="F7F6F5"/>
                  </a:solidFill>
                  <a:latin typeface="Open Sauce"/>
                  <a:ea typeface="Open Sauce"/>
                  <a:cs typeface="Open Sauce"/>
                  <a:sym typeface="Open Sauce"/>
                </a:rPr>
                <a:t>Exclusive Events</a:t>
              </a:r>
            </a:p>
          </p:txBody>
        </p:sp>
      </p:grpSp>
      <p:grpSp>
        <p:nvGrpSpPr>
          <p:cNvPr name="Group 14" id="14"/>
          <p:cNvGrpSpPr/>
          <p:nvPr/>
        </p:nvGrpSpPr>
        <p:grpSpPr>
          <a:xfrm rot="0">
            <a:off x="13750878" y="7235350"/>
            <a:ext cx="3964588" cy="2324976"/>
            <a:chOff x="0" y="0"/>
            <a:chExt cx="5286117" cy="3099968"/>
          </a:xfrm>
        </p:grpSpPr>
        <p:sp>
          <p:nvSpPr>
            <p:cNvPr name="TextBox 15" id="15"/>
            <p:cNvSpPr txBox="true"/>
            <p:nvPr/>
          </p:nvSpPr>
          <p:spPr>
            <a:xfrm rot="0">
              <a:off x="0" y="0"/>
              <a:ext cx="5286117" cy="377570"/>
            </a:xfrm>
            <a:prstGeom prst="rect">
              <a:avLst/>
            </a:prstGeom>
          </p:spPr>
          <p:txBody>
            <a:bodyPr anchor="t" rtlCol="false" tIns="0" lIns="0" bIns="0" rIns="0">
              <a:spAutoFit/>
            </a:bodyPr>
            <a:lstStyle/>
            <a:p>
              <a:pPr algn="l" marL="0" indent="0" lvl="0">
                <a:lnSpc>
                  <a:spcPts val="2381"/>
                </a:lnSpc>
                <a:spcBef>
                  <a:spcPct val="0"/>
                </a:spcBef>
              </a:pPr>
              <a:r>
                <a:rPr lang="en-US" sz="1905">
                  <a:solidFill>
                    <a:srgbClr val="F7F6F5"/>
                  </a:solidFill>
                  <a:latin typeface="Open Sauce Bold"/>
                  <a:ea typeface="Open Sauce Bold"/>
                  <a:cs typeface="Open Sauce Bold"/>
                  <a:sym typeface="Open Sauce Bold"/>
                </a:rPr>
                <a:t>EC0-CONSCIOUS CONSUMERS</a:t>
              </a:r>
            </a:p>
          </p:txBody>
        </p:sp>
        <p:sp>
          <p:nvSpPr>
            <p:cNvPr name="TextBox 16" id="16"/>
            <p:cNvSpPr txBox="true"/>
            <p:nvPr/>
          </p:nvSpPr>
          <p:spPr>
            <a:xfrm rot="0">
              <a:off x="0" y="646741"/>
              <a:ext cx="5286117" cy="2453227"/>
            </a:xfrm>
            <a:prstGeom prst="rect">
              <a:avLst/>
            </a:prstGeom>
          </p:spPr>
          <p:txBody>
            <a:bodyPr anchor="t" rtlCol="false" tIns="0" lIns="0" bIns="0" rIns="0">
              <a:spAutoFit/>
            </a:bodyPr>
            <a:lstStyle/>
            <a:p>
              <a:pPr algn="l" marL="451975" indent="-225987" lvl="1">
                <a:lnSpc>
                  <a:spcPts val="2930"/>
                </a:lnSpc>
                <a:spcBef>
                  <a:spcPct val="0"/>
                </a:spcBef>
                <a:buFont typeface="Arial"/>
                <a:buChar char="•"/>
              </a:pPr>
              <a:r>
                <a:rPr lang="en-US" sz="2093">
                  <a:solidFill>
                    <a:srgbClr val="F7F6F5"/>
                  </a:solidFill>
                  <a:latin typeface="Open Sauce"/>
                  <a:ea typeface="Open Sauce"/>
                  <a:cs typeface="Open Sauce"/>
                  <a:sym typeface="Open Sauce"/>
                </a:rPr>
                <a:t>Fac</a:t>
              </a:r>
              <a:r>
                <a:rPr lang="en-US" sz="2093" u="none">
                  <a:solidFill>
                    <a:srgbClr val="F7F6F5"/>
                  </a:solidFill>
                  <a:latin typeface="Open Sauce"/>
                  <a:ea typeface="Open Sauce"/>
                  <a:cs typeface="Open Sauce"/>
                  <a:sym typeface="Open Sauce"/>
                </a:rPr>
                <a:t>ebook</a:t>
              </a:r>
            </a:p>
            <a:p>
              <a:pPr algn="l" marL="451975" indent="-225987" lvl="1">
                <a:lnSpc>
                  <a:spcPts val="2930"/>
                </a:lnSpc>
                <a:spcBef>
                  <a:spcPct val="0"/>
                </a:spcBef>
                <a:buFont typeface="Arial"/>
                <a:buChar char="•"/>
              </a:pPr>
              <a:r>
                <a:rPr lang="en-US" sz="2093" u="none">
                  <a:solidFill>
                    <a:srgbClr val="F7F6F5"/>
                  </a:solidFill>
                  <a:latin typeface="Open Sauce"/>
                  <a:ea typeface="Open Sauce"/>
                  <a:cs typeface="Open Sauce"/>
                  <a:sym typeface="Open Sauce"/>
                </a:rPr>
                <a:t>Instagram</a:t>
              </a:r>
            </a:p>
            <a:p>
              <a:pPr algn="l" marL="451975" indent="-225987" lvl="1">
                <a:lnSpc>
                  <a:spcPts val="2930"/>
                </a:lnSpc>
                <a:spcBef>
                  <a:spcPct val="0"/>
                </a:spcBef>
                <a:buFont typeface="Arial"/>
                <a:buChar char="•"/>
              </a:pPr>
              <a:r>
                <a:rPr lang="en-US" sz="2093" u="none">
                  <a:solidFill>
                    <a:srgbClr val="F7F6F5"/>
                  </a:solidFill>
                  <a:latin typeface="Open Sauce"/>
                  <a:ea typeface="Open Sauce"/>
                  <a:cs typeface="Open Sauce"/>
                  <a:sym typeface="Open Sauce"/>
                </a:rPr>
                <a:t>Email Marketing</a:t>
              </a:r>
            </a:p>
            <a:p>
              <a:pPr algn="l" marL="451975" indent="-225987" lvl="1">
                <a:lnSpc>
                  <a:spcPts val="2930"/>
                </a:lnSpc>
                <a:spcBef>
                  <a:spcPct val="0"/>
                </a:spcBef>
                <a:buFont typeface="Arial"/>
                <a:buChar char="•"/>
              </a:pPr>
              <a:r>
                <a:rPr lang="en-US" sz="2093" u="none">
                  <a:solidFill>
                    <a:srgbClr val="F7F6F5"/>
                  </a:solidFill>
                  <a:latin typeface="Open Sauce"/>
                  <a:ea typeface="Open Sauce"/>
                  <a:cs typeface="Open Sauce"/>
                  <a:sym typeface="Open Sauce"/>
                </a:rPr>
                <a:t>Eco-Friendly </a:t>
              </a:r>
              <a:r>
                <a:rPr lang="en-US" sz="2093" u="none">
                  <a:solidFill>
                    <a:srgbClr val="F7F6F5"/>
                  </a:solidFill>
                  <a:latin typeface="Open Sauce"/>
                  <a:ea typeface="Open Sauce"/>
                  <a:cs typeface="Open Sauce"/>
                  <a:sym typeface="Open Sauce"/>
                </a:rPr>
                <a:t>Blogs</a:t>
              </a:r>
            </a:p>
            <a:p>
              <a:pPr algn="l" marL="0" indent="0" lvl="0">
                <a:lnSpc>
                  <a:spcPts val="2930"/>
                </a:lnSpc>
                <a:spcBef>
                  <a:spcPct val="0"/>
                </a:spcBef>
              </a:pPr>
            </a:p>
          </p:txBody>
        </p:sp>
      </p:gr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DAGO6EOSCs8</dc:identifier>
  <dcterms:modified xsi:type="dcterms:W3CDTF">2011-08-01T06:04:30Z</dcterms:modified>
  <cp:revision>1</cp:revision>
  <dc:title>TempTrek Product Framework (Presentation)</dc:title>
</cp:coreProperties>
</file>